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1"/>
  </p:sldMasterIdLst>
  <p:notesMasterIdLst>
    <p:notesMasterId r:id="rId74"/>
  </p:notesMasterIdLst>
  <p:sldIdLst>
    <p:sldId id="256" r:id="rId2"/>
    <p:sldId id="258" r:id="rId3"/>
    <p:sldId id="266" r:id="rId4"/>
    <p:sldId id="260" r:id="rId5"/>
    <p:sldId id="259" r:id="rId6"/>
    <p:sldId id="341" r:id="rId7"/>
    <p:sldId id="261" r:id="rId8"/>
    <p:sldId id="262" r:id="rId9"/>
    <p:sldId id="293" r:id="rId10"/>
    <p:sldId id="300" r:id="rId11"/>
    <p:sldId id="357" r:id="rId12"/>
    <p:sldId id="354" r:id="rId13"/>
    <p:sldId id="355" r:id="rId14"/>
    <p:sldId id="356" r:id="rId15"/>
    <p:sldId id="358" r:id="rId16"/>
    <p:sldId id="294" r:id="rId17"/>
    <p:sldId id="297" r:id="rId18"/>
    <p:sldId id="342" r:id="rId19"/>
    <p:sldId id="267" r:id="rId20"/>
    <p:sldId id="275" r:id="rId21"/>
    <p:sldId id="308" r:id="rId22"/>
    <p:sldId id="304" r:id="rId23"/>
    <p:sldId id="305" r:id="rId24"/>
    <p:sldId id="306" r:id="rId25"/>
    <p:sldId id="307" r:id="rId26"/>
    <p:sldId id="350" r:id="rId27"/>
    <p:sldId id="351" r:id="rId28"/>
    <p:sldId id="352" r:id="rId29"/>
    <p:sldId id="343" r:id="rId30"/>
    <p:sldId id="268" r:id="rId31"/>
    <p:sldId id="274" r:id="rId32"/>
    <p:sldId id="282" r:id="rId33"/>
    <p:sldId id="281" r:id="rId34"/>
    <p:sldId id="309" r:id="rId35"/>
    <p:sldId id="346" r:id="rId36"/>
    <p:sldId id="280" r:id="rId37"/>
    <p:sldId id="310" r:id="rId38"/>
    <p:sldId id="347" r:id="rId39"/>
    <p:sldId id="283" r:id="rId40"/>
    <p:sldId id="348" r:id="rId41"/>
    <p:sldId id="349" r:id="rId42"/>
    <p:sldId id="286" r:id="rId43"/>
    <p:sldId id="330" r:id="rId44"/>
    <p:sldId id="333" r:id="rId45"/>
    <p:sldId id="331" r:id="rId46"/>
    <p:sldId id="338" r:id="rId47"/>
    <p:sldId id="340" r:id="rId48"/>
    <p:sldId id="339" r:id="rId49"/>
    <p:sldId id="288" r:id="rId50"/>
    <p:sldId id="344" r:id="rId51"/>
    <p:sldId id="264" r:id="rId52"/>
    <p:sldId id="334" r:id="rId53"/>
    <p:sldId id="289" r:id="rId54"/>
    <p:sldId id="290" r:id="rId55"/>
    <p:sldId id="291" r:id="rId56"/>
    <p:sldId id="311" r:id="rId57"/>
    <p:sldId id="314" r:id="rId58"/>
    <p:sldId id="313" r:id="rId59"/>
    <p:sldId id="315" r:id="rId60"/>
    <p:sldId id="316" r:id="rId61"/>
    <p:sldId id="317" r:id="rId62"/>
    <p:sldId id="318" r:id="rId63"/>
    <p:sldId id="312" r:id="rId64"/>
    <p:sldId id="319" r:id="rId65"/>
    <p:sldId id="320" r:id="rId66"/>
    <p:sldId id="335" r:id="rId67"/>
    <p:sldId id="345" r:id="rId68"/>
    <p:sldId id="265" r:id="rId69"/>
    <p:sldId id="269" r:id="rId70"/>
    <p:sldId id="336" r:id="rId71"/>
    <p:sldId id="337" r:id="rId72"/>
    <p:sldId id="353" r:id="rId7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28"/>
    <p:restoredTop sz="95939"/>
  </p:normalViewPr>
  <p:slideViewPr>
    <p:cSldViewPr snapToGrid="0" snapToObjects="1">
      <p:cViewPr>
        <p:scale>
          <a:sx n="126" d="100"/>
          <a:sy n="126" d="100"/>
        </p:scale>
        <p:origin x="40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notesMaster" Target="notesMasters/notesMaster1.xml"/><Relationship Id="rId75" Type="http://schemas.openxmlformats.org/officeDocument/2006/relationships/presProps" Target="presProps.xml"/><Relationship Id="rId76" Type="http://schemas.openxmlformats.org/officeDocument/2006/relationships/viewProps" Target="viewProps.xml"/><Relationship Id="rId77" Type="http://schemas.openxmlformats.org/officeDocument/2006/relationships/theme" Target="theme/theme1.xml"/><Relationship Id="rId78"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4DCCE5-B6DB-3843-BE9C-6174395B0B3B}" type="datetimeFigureOut">
              <a:rPr lang="en-US" smtClean="0"/>
              <a:t>3/30/16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FD78D0-AD39-4F49-93C8-4967C40D118A}" type="slidenum">
              <a:rPr lang="en-US" smtClean="0"/>
              <a:t>‹#›</a:t>
            </a:fld>
            <a:endParaRPr lang="en-US"/>
          </a:p>
        </p:txBody>
      </p:sp>
    </p:spTree>
    <p:extLst>
      <p:ext uri="{BB962C8B-B14F-4D97-AF65-F5344CB8AC3E}">
        <p14:creationId xmlns:p14="http://schemas.microsoft.com/office/powerpoint/2010/main" val="4242962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FD78D0-AD39-4F49-93C8-4967C40D118A}" type="slidenum">
              <a:rPr lang="en-US" smtClean="0"/>
              <a:t>1</a:t>
            </a:fld>
            <a:endParaRPr lang="en-US"/>
          </a:p>
        </p:txBody>
      </p:sp>
    </p:spTree>
    <p:extLst>
      <p:ext uri="{BB962C8B-B14F-4D97-AF65-F5344CB8AC3E}">
        <p14:creationId xmlns:p14="http://schemas.microsoft.com/office/powerpoint/2010/main" val="1501785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ここでは</a:t>
            </a:r>
            <a:r>
              <a:rPr lang="en-US" altLang="ja-JP" dirty="0" smtClean="0"/>
              <a:t>read</a:t>
            </a:r>
            <a:r>
              <a:rPr lang="ja-JP" altLang="en-US" dirty="0" smtClean="0"/>
              <a:t>の説明はしない。　</a:t>
            </a:r>
          </a:p>
          <a:p>
            <a:r>
              <a:rPr lang="en-US" altLang="ja-JP" dirty="0" smtClean="0"/>
              <a:t>read</a:t>
            </a:r>
            <a:r>
              <a:rPr lang="ja-JP" altLang="en-US" dirty="0" smtClean="0"/>
              <a:t>実装が違うとだけ、説明</a:t>
            </a:r>
          </a:p>
          <a:p>
            <a:endParaRPr lang="en-US" dirty="0"/>
          </a:p>
        </p:txBody>
      </p:sp>
      <p:sp>
        <p:nvSpPr>
          <p:cNvPr id="4" name="Slide Number Placeholder 3"/>
          <p:cNvSpPr>
            <a:spLocks noGrp="1"/>
          </p:cNvSpPr>
          <p:nvPr>
            <p:ph type="sldNum" sz="quarter" idx="10"/>
          </p:nvPr>
        </p:nvSpPr>
        <p:spPr/>
        <p:txBody>
          <a:bodyPr/>
          <a:lstStyle/>
          <a:p>
            <a:fld id="{79FD78D0-AD39-4F49-93C8-4967C40D118A}" type="slidenum">
              <a:rPr lang="en-US" smtClean="0"/>
              <a:t>10</a:t>
            </a:fld>
            <a:endParaRPr lang="en-US"/>
          </a:p>
        </p:txBody>
      </p:sp>
    </p:spTree>
    <p:extLst>
      <p:ext uri="{BB962C8B-B14F-4D97-AF65-F5344CB8AC3E}">
        <p14:creationId xmlns:p14="http://schemas.microsoft.com/office/powerpoint/2010/main" val="997130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使用用途は</a:t>
            </a:r>
          </a:p>
          <a:p>
            <a:endParaRPr lang="ja-JP" altLang="en-US" dirty="0" smtClean="0"/>
          </a:p>
          <a:p>
            <a:r>
              <a:rPr lang="ja-JP" altLang="en-US" dirty="0" smtClean="0"/>
              <a:t>ゼロからパケットのバイナリを組み立てる</a:t>
            </a:r>
          </a:p>
          <a:p>
            <a:r>
              <a:rPr lang="ja-JP" altLang="en-US" dirty="0" smtClean="0"/>
              <a:t>既存のバイナリを解析、変更する</a:t>
            </a:r>
          </a:p>
          <a:p>
            <a:endParaRPr lang="ja-JP" altLang="en-US" dirty="0" smtClean="0"/>
          </a:p>
          <a:p>
            <a:r>
              <a:rPr lang="ja-JP" altLang="en-US" dirty="0" smtClean="0"/>
              <a:t>長さを変えたり、途中にデータを挿入したり、</a:t>
            </a:r>
          </a:p>
          <a:p>
            <a:r>
              <a:rPr lang="ja-JP" altLang="en-US" dirty="0" smtClean="0"/>
              <a:t>ということもサポートしまいた。</a:t>
            </a:r>
            <a:endParaRPr lang="en-US" dirty="0"/>
          </a:p>
        </p:txBody>
      </p:sp>
      <p:sp>
        <p:nvSpPr>
          <p:cNvPr id="4" name="Slide Number Placeholder 3"/>
          <p:cNvSpPr>
            <a:spLocks noGrp="1"/>
          </p:cNvSpPr>
          <p:nvPr>
            <p:ph type="sldNum" sz="quarter" idx="10"/>
          </p:nvPr>
        </p:nvSpPr>
        <p:spPr/>
        <p:txBody>
          <a:bodyPr/>
          <a:lstStyle/>
          <a:p>
            <a:fld id="{79FD78D0-AD39-4F49-93C8-4967C40D118A}" type="slidenum">
              <a:rPr lang="en-US" smtClean="0"/>
              <a:t>17</a:t>
            </a:fld>
            <a:endParaRPr lang="en-US"/>
          </a:p>
        </p:txBody>
      </p:sp>
    </p:spTree>
    <p:extLst>
      <p:ext uri="{BB962C8B-B14F-4D97-AF65-F5344CB8AC3E}">
        <p14:creationId xmlns:p14="http://schemas.microsoft.com/office/powerpoint/2010/main" val="729775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次はといあえず簡単に</a:t>
            </a:r>
          </a:p>
          <a:p>
            <a:r>
              <a:rPr lang="ja-JP" altLang="en-US" dirty="0" smtClean="0"/>
              <a:t>使ってみようと思います。</a:t>
            </a:r>
            <a:endParaRPr lang="en-US" dirty="0"/>
          </a:p>
        </p:txBody>
      </p:sp>
      <p:sp>
        <p:nvSpPr>
          <p:cNvPr id="4" name="Slide Number Placeholder 3"/>
          <p:cNvSpPr>
            <a:spLocks noGrp="1"/>
          </p:cNvSpPr>
          <p:nvPr>
            <p:ph type="sldNum" sz="quarter" idx="10"/>
          </p:nvPr>
        </p:nvSpPr>
        <p:spPr/>
        <p:txBody>
          <a:bodyPr/>
          <a:lstStyle/>
          <a:p>
            <a:fld id="{79FD78D0-AD39-4F49-93C8-4967C40D118A}" type="slidenum">
              <a:rPr lang="en-US" smtClean="0"/>
              <a:t>18</a:t>
            </a:fld>
            <a:endParaRPr lang="en-US"/>
          </a:p>
        </p:txBody>
      </p:sp>
    </p:spTree>
    <p:extLst>
      <p:ext uri="{BB962C8B-B14F-4D97-AF65-F5344CB8AC3E}">
        <p14:creationId xmlns:p14="http://schemas.microsoft.com/office/powerpoint/2010/main" val="12178280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Usage:</a:t>
            </a:r>
            <a:r>
              <a:rPr lang="en-US" baseline="0" dirty="0" smtClean="0"/>
              <a:t> </a:t>
            </a:r>
            <a:r>
              <a:rPr lang="ja-JP" altLang="en-US" baseline="0" dirty="0" smtClean="0"/>
              <a:t>ユーセェジ</a:t>
            </a:r>
          </a:p>
          <a:p>
            <a:endParaRPr lang="en-US" dirty="0"/>
          </a:p>
        </p:txBody>
      </p:sp>
      <p:sp>
        <p:nvSpPr>
          <p:cNvPr id="4" name="Slide Number Placeholder 3"/>
          <p:cNvSpPr>
            <a:spLocks noGrp="1"/>
          </p:cNvSpPr>
          <p:nvPr>
            <p:ph type="sldNum" sz="quarter" idx="10"/>
          </p:nvPr>
        </p:nvSpPr>
        <p:spPr/>
        <p:txBody>
          <a:bodyPr/>
          <a:lstStyle/>
          <a:p>
            <a:fld id="{79FD78D0-AD39-4F49-93C8-4967C40D118A}" type="slidenum">
              <a:rPr lang="en-US" smtClean="0"/>
              <a:t>19</a:t>
            </a:fld>
            <a:endParaRPr lang="en-US"/>
          </a:p>
        </p:txBody>
      </p:sp>
    </p:spTree>
    <p:extLst>
      <p:ext uri="{BB962C8B-B14F-4D97-AF65-F5344CB8AC3E}">
        <p14:creationId xmlns:p14="http://schemas.microsoft.com/office/powerpoint/2010/main" val="541382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この辺はさらっと説明する。一つ一つは説明しない。</a:t>
            </a:r>
          </a:p>
        </p:txBody>
      </p:sp>
      <p:sp>
        <p:nvSpPr>
          <p:cNvPr id="4" name="Slide Number Placeholder 3"/>
          <p:cNvSpPr>
            <a:spLocks noGrp="1"/>
          </p:cNvSpPr>
          <p:nvPr>
            <p:ph type="sldNum" sz="quarter" idx="10"/>
          </p:nvPr>
        </p:nvSpPr>
        <p:spPr/>
        <p:txBody>
          <a:bodyPr/>
          <a:lstStyle/>
          <a:p>
            <a:fld id="{79FD78D0-AD39-4F49-93C8-4967C40D118A}" type="slidenum">
              <a:rPr lang="en-US" smtClean="0"/>
              <a:t>36</a:t>
            </a:fld>
            <a:endParaRPr lang="en-US"/>
          </a:p>
        </p:txBody>
      </p:sp>
    </p:spTree>
    <p:extLst>
      <p:ext uri="{BB962C8B-B14F-4D97-AF65-F5344CB8AC3E}">
        <p14:creationId xmlns:p14="http://schemas.microsoft.com/office/powerpoint/2010/main" val="1115760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光成さんのコードレビューと設計についてのアドバイスが最も大きな収穫でした。</a:t>
            </a:r>
          </a:p>
          <a:p>
            <a:endParaRPr lang="ja-JP" altLang="en-US" dirty="0" smtClean="0"/>
          </a:p>
          <a:p>
            <a:r>
              <a:rPr lang="ja-JP" altLang="en-US" dirty="0" smtClean="0"/>
              <a:t>他にもまだまだたくさんの能力が足りていないことを痛感したので、</a:t>
            </a:r>
          </a:p>
          <a:p>
            <a:r>
              <a:rPr lang="ja-JP" altLang="en-US" dirty="0" smtClean="0"/>
              <a:t>これからも頑張りたいです。</a:t>
            </a:r>
            <a:endParaRPr lang="en-US" dirty="0"/>
          </a:p>
        </p:txBody>
      </p:sp>
      <p:sp>
        <p:nvSpPr>
          <p:cNvPr id="4" name="Slide Number Placeholder 3"/>
          <p:cNvSpPr>
            <a:spLocks noGrp="1"/>
          </p:cNvSpPr>
          <p:nvPr>
            <p:ph type="sldNum" sz="quarter" idx="10"/>
          </p:nvPr>
        </p:nvSpPr>
        <p:spPr/>
        <p:txBody>
          <a:bodyPr/>
          <a:lstStyle/>
          <a:p>
            <a:fld id="{79FD78D0-AD39-4F49-93C8-4967C40D118A}" type="slidenum">
              <a:rPr lang="en-US" smtClean="0"/>
              <a:t>70</a:t>
            </a:fld>
            <a:endParaRPr lang="en-US"/>
          </a:p>
        </p:txBody>
      </p:sp>
    </p:spTree>
    <p:extLst>
      <p:ext uri="{BB962C8B-B14F-4D97-AF65-F5344CB8AC3E}">
        <p14:creationId xmlns:p14="http://schemas.microsoft.com/office/powerpoint/2010/main" val="6807643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スクリプト</a:t>
            </a:r>
            <a:r>
              <a:rPr lang="ja-JP" altLang="en-US" smtClean="0"/>
              <a:t>言語で使えよ</a:t>
            </a:r>
            <a:endParaRPr lang="en-US" dirty="0" smtClean="0"/>
          </a:p>
        </p:txBody>
      </p:sp>
      <p:sp>
        <p:nvSpPr>
          <p:cNvPr id="4" name="Slide Number Placeholder 3"/>
          <p:cNvSpPr>
            <a:spLocks noGrp="1"/>
          </p:cNvSpPr>
          <p:nvPr>
            <p:ph type="sldNum" sz="quarter" idx="10"/>
          </p:nvPr>
        </p:nvSpPr>
        <p:spPr/>
        <p:txBody>
          <a:bodyPr/>
          <a:lstStyle/>
          <a:p>
            <a:fld id="{79FD78D0-AD39-4F49-93C8-4967C40D118A}" type="slidenum">
              <a:rPr lang="en-US" smtClean="0"/>
              <a:t>72</a:t>
            </a:fld>
            <a:endParaRPr lang="en-US"/>
          </a:p>
        </p:txBody>
      </p:sp>
    </p:spTree>
    <p:extLst>
      <p:ext uri="{BB962C8B-B14F-4D97-AF65-F5344CB8AC3E}">
        <p14:creationId xmlns:p14="http://schemas.microsoft.com/office/powerpoint/2010/main" val="1255467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本名、城倉弘樹と言います。法政大学理工学部の新三年生です。</a:t>
            </a:r>
          </a:p>
          <a:p>
            <a:r>
              <a:rPr lang="en-US" dirty="0" smtClean="0"/>
              <a:t>twitter</a:t>
            </a:r>
            <a:r>
              <a:rPr lang="ja-JP" altLang="en-US" dirty="0" smtClean="0"/>
              <a:t>とか</a:t>
            </a:r>
            <a:r>
              <a:rPr lang="en-US" altLang="ja-JP" dirty="0" err="1" smtClean="0"/>
              <a:t>github</a:t>
            </a:r>
            <a:r>
              <a:rPr lang="ja-JP" altLang="en-US" dirty="0" smtClean="0"/>
              <a:t>は</a:t>
            </a:r>
            <a:r>
              <a:rPr lang="en-US" altLang="ja-JP" dirty="0" smtClean="0"/>
              <a:t>slankdev</a:t>
            </a:r>
            <a:r>
              <a:rPr lang="ja-JP" altLang="en-US" dirty="0" smtClean="0"/>
              <a:t>というアカウントでやっているので、良かったらフォローしてください。</a:t>
            </a:r>
          </a:p>
          <a:p>
            <a:endParaRPr lang="ja-JP" altLang="en-US" dirty="0" smtClean="0"/>
          </a:p>
          <a:p>
            <a:r>
              <a:rPr lang="ja-JP" altLang="en-US" dirty="0" smtClean="0"/>
              <a:t>パケットとかネットワーク関連のことが大好きです。</a:t>
            </a:r>
          </a:p>
          <a:p>
            <a:endParaRPr lang="ja-JP" altLang="en-US" dirty="0" smtClean="0"/>
          </a:p>
        </p:txBody>
      </p:sp>
      <p:sp>
        <p:nvSpPr>
          <p:cNvPr id="4" name="Slide Number Placeholder 3"/>
          <p:cNvSpPr>
            <a:spLocks noGrp="1"/>
          </p:cNvSpPr>
          <p:nvPr>
            <p:ph type="sldNum" sz="quarter" idx="10"/>
          </p:nvPr>
        </p:nvSpPr>
        <p:spPr/>
        <p:txBody>
          <a:bodyPr/>
          <a:lstStyle/>
          <a:p>
            <a:fld id="{79FD78D0-AD39-4F49-93C8-4967C40D118A}" type="slidenum">
              <a:rPr lang="en-US" smtClean="0"/>
              <a:t>2</a:t>
            </a:fld>
            <a:endParaRPr lang="en-US"/>
          </a:p>
        </p:txBody>
      </p:sp>
    </p:spTree>
    <p:extLst>
      <p:ext uri="{BB962C8B-B14F-4D97-AF65-F5344CB8AC3E}">
        <p14:creationId xmlns:p14="http://schemas.microsoft.com/office/powerpoint/2010/main" val="677385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ラボユースでは光成さんにご指導をいただきながら、</a:t>
            </a:r>
          </a:p>
          <a:p>
            <a:r>
              <a:rPr lang="en-US" altLang="ja-JP" dirty="0" smtClean="0"/>
              <a:t>C++</a:t>
            </a:r>
            <a:r>
              <a:rPr lang="ja-JP" altLang="en-US" dirty="0" smtClean="0"/>
              <a:t>のソフトウェア開発で</a:t>
            </a:r>
            <a:r>
              <a:rPr lang="en-US" altLang="ja-JP" dirty="0" smtClean="0"/>
              <a:t>LibPGEN</a:t>
            </a:r>
            <a:r>
              <a:rPr lang="ja-JP" altLang="en-US" dirty="0" smtClean="0"/>
              <a:t>っていう</a:t>
            </a:r>
          </a:p>
          <a:p>
            <a:r>
              <a:rPr lang="ja-JP" altLang="en-US" dirty="0" smtClean="0"/>
              <a:t>パケット解析のライブラリを開発しています。</a:t>
            </a:r>
            <a:endParaRPr lang="en-US" altLang="ja-JP" dirty="0" smtClean="0"/>
          </a:p>
          <a:p>
            <a:endParaRPr lang="en-US" altLang="ja-JP" dirty="0" smtClean="0"/>
          </a:p>
          <a:p>
            <a:r>
              <a:rPr lang="ja-JP" altLang="en-US" dirty="0" smtClean="0"/>
              <a:t>ソースとか見たり文句とかアドバイスを見てくれると嬉しいです。</a:t>
            </a:r>
          </a:p>
          <a:p>
            <a:endParaRPr lang="en-US" dirty="0"/>
          </a:p>
        </p:txBody>
      </p:sp>
      <p:sp>
        <p:nvSpPr>
          <p:cNvPr id="4" name="Slide Number Placeholder 3"/>
          <p:cNvSpPr>
            <a:spLocks noGrp="1"/>
          </p:cNvSpPr>
          <p:nvPr>
            <p:ph type="sldNum" sz="quarter" idx="10"/>
          </p:nvPr>
        </p:nvSpPr>
        <p:spPr/>
        <p:txBody>
          <a:bodyPr/>
          <a:lstStyle/>
          <a:p>
            <a:fld id="{79FD78D0-AD39-4F49-93C8-4967C40D118A}" type="slidenum">
              <a:rPr lang="en-US" smtClean="0"/>
              <a:t>3</a:t>
            </a:fld>
            <a:endParaRPr lang="en-US"/>
          </a:p>
        </p:txBody>
      </p:sp>
    </p:spTree>
    <p:extLst>
      <p:ext uri="{BB962C8B-B14F-4D97-AF65-F5344CB8AC3E}">
        <p14:creationId xmlns:p14="http://schemas.microsoft.com/office/powerpoint/2010/main" val="479806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注意なのですが、ここ使う解析という言葉はかなり広義な意味で使用します。ご理解お願いします。</a:t>
            </a:r>
            <a:endParaRPr lang="en-US" dirty="0"/>
          </a:p>
        </p:txBody>
      </p:sp>
      <p:sp>
        <p:nvSpPr>
          <p:cNvPr id="4" name="Slide Number Placeholder 3"/>
          <p:cNvSpPr>
            <a:spLocks noGrp="1"/>
          </p:cNvSpPr>
          <p:nvPr>
            <p:ph type="sldNum" sz="quarter" idx="10"/>
          </p:nvPr>
        </p:nvSpPr>
        <p:spPr/>
        <p:txBody>
          <a:bodyPr/>
          <a:lstStyle/>
          <a:p>
            <a:fld id="{79FD78D0-AD39-4F49-93C8-4967C40D118A}" type="slidenum">
              <a:rPr lang="en-US" smtClean="0"/>
              <a:t>4</a:t>
            </a:fld>
            <a:endParaRPr lang="en-US"/>
          </a:p>
        </p:txBody>
      </p:sp>
    </p:spTree>
    <p:extLst>
      <p:ext uri="{BB962C8B-B14F-4D97-AF65-F5344CB8AC3E}">
        <p14:creationId xmlns:p14="http://schemas.microsoft.com/office/powerpoint/2010/main" val="2070425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発表はこのような流れで進めていきます。</a:t>
            </a:r>
          </a:p>
          <a:p>
            <a:r>
              <a:rPr lang="ja-JP" altLang="en-US" dirty="0" smtClean="0"/>
              <a:t>まず開発したライブラリにかんして少し紹介して、</a:t>
            </a:r>
          </a:p>
          <a:p>
            <a:r>
              <a:rPr lang="ja-JP" altLang="en-US" dirty="0" smtClean="0"/>
              <a:t>実際に少し使うときの話をしていこうと思います。</a:t>
            </a:r>
            <a:endParaRPr lang="en-US" dirty="0"/>
          </a:p>
        </p:txBody>
      </p:sp>
      <p:sp>
        <p:nvSpPr>
          <p:cNvPr id="4" name="Slide Number Placeholder 3"/>
          <p:cNvSpPr>
            <a:spLocks noGrp="1"/>
          </p:cNvSpPr>
          <p:nvPr>
            <p:ph type="sldNum" sz="quarter" idx="10"/>
          </p:nvPr>
        </p:nvSpPr>
        <p:spPr/>
        <p:txBody>
          <a:bodyPr/>
          <a:lstStyle/>
          <a:p>
            <a:fld id="{79FD78D0-AD39-4F49-93C8-4967C40D118A}" type="slidenum">
              <a:rPr lang="en-US" smtClean="0"/>
              <a:t>5</a:t>
            </a:fld>
            <a:endParaRPr lang="en-US"/>
          </a:p>
        </p:txBody>
      </p:sp>
    </p:spTree>
    <p:extLst>
      <p:ext uri="{BB962C8B-B14F-4D97-AF65-F5344CB8AC3E}">
        <p14:creationId xmlns:p14="http://schemas.microsoft.com/office/powerpoint/2010/main" val="1546041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ではまず、</a:t>
            </a:r>
            <a:r>
              <a:rPr lang="en-US" altLang="ja-JP" dirty="0" smtClean="0"/>
              <a:t>LibPGEN</a:t>
            </a:r>
            <a:r>
              <a:rPr lang="ja-JP" altLang="en-US" dirty="0" smtClean="0"/>
              <a:t>について概要を説明します。</a:t>
            </a:r>
            <a:endParaRPr lang="en-US" dirty="0"/>
          </a:p>
        </p:txBody>
      </p:sp>
      <p:sp>
        <p:nvSpPr>
          <p:cNvPr id="4" name="Slide Number Placeholder 3"/>
          <p:cNvSpPr>
            <a:spLocks noGrp="1"/>
          </p:cNvSpPr>
          <p:nvPr>
            <p:ph type="sldNum" sz="quarter" idx="10"/>
          </p:nvPr>
        </p:nvSpPr>
        <p:spPr/>
        <p:txBody>
          <a:bodyPr/>
          <a:lstStyle/>
          <a:p>
            <a:fld id="{79FD78D0-AD39-4F49-93C8-4967C40D118A}" type="slidenum">
              <a:rPr lang="en-US" smtClean="0"/>
              <a:t>6</a:t>
            </a:fld>
            <a:endParaRPr lang="en-US"/>
          </a:p>
        </p:txBody>
      </p:sp>
    </p:spTree>
    <p:extLst>
      <p:ext uri="{BB962C8B-B14F-4D97-AF65-F5344CB8AC3E}">
        <p14:creationId xmlns:p14="http://schemas.microsoft.com/office/powerpoint/2010/main" val="1156389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LibPGEN</a:t>
            </a:r>
            <a:r>
              <a:rPr lang="ja-JP" altLang="en-US" dirty="0" smtClean="0"/>
              <a:t>とは、</a:t>
            </a:r>
            <a:r>
              <a:rPr lang="en-US" altLang="ja-JP" dirty="0" smtClean="0"/>
              <a:t>C++11</a:t>
            </a:r>
            <a:r>
              <a:rPr lang="ja-JP" altLang="en-US" dirty="0" smtClean="0"/>
              <a:t>で開発しているパケット解析のライブラリです。</a:t>
            </a:r>
          </a:p>
          <a:p>
            <a:r>
              <a:rPr lang="en-US" altLang="ja-JP" dirty="0" smtClean="0"/>
              <a:t>Linux</a:t>
            </a:r>
            <a:r>
              <a:rPr lang="ja-JP" altLang="en-US" dirty="0" smtClean="0"/>
              <a:t>と</a:t>
            </a:r>
            <a:r>
              <a:rPr lang="en-US" altLang="ja-JP" dirty="0" smtClean="0"/>
              <a:t>BSD</a:t>
            </a:r>
            <a:r>
              <a:rPr lang="ja-JP" altLang="en-US" dirty="0" smtClean="0"/>
              <a:t>で動作します。</a:t>
            </a:r>
          </a:p>
          <a:p>
            <a:endParaRPr lang="ja-JP" altLang="en-US" dirty="0" smtClean="0"/>
          </a:p>
          <a:p>
            <a:r>
              <a:rPr lang="ja-JP" altLang="en-US" dirty="0" smtClean="0"/>
              <a:t>パケットを作ったり変えたりパケット操作全般を簡単に</a:t>
            </a:r>
            <a:r>
              <a:rPr lang="en-US" altLang="ja-JP" dirty="0" smtClean="0"/>
              <a:t>C++</a:t>
            </a:r>
            <a:r>
              <a:rPr lang="ja-JP" altLang="en-US" dirty="0" smtClean="0"/>
              <a:t>からいじれるようにしています。</a:t>
            </a:r>
          </a:p>
          <a:p>
            <a:r>
              <a:rPr lang="ja-JP" altLang="en-US" dirty="0" smtClean="0"/>
              <a:t>あと、ネットワークインターフェースや</a:t>
            </a:r>
            <a:r>
              <a:rPr lang="en-US" altLang="ja-JP" dirty="0" err="1" smtClean="0"/>
              <a:t>pcap</a:t>
            </a:r>
            <a:r>
              <a:rPr lang="ja-JP" altLang="en-US" dirty="0" smtClean="0"/>
              <a:t>ファイルなどにデータを送受信する機能とかもあります。</a:t>
            </a:r>
          </a:p>
          <a:p>
            <a:endParaRPr lang="ja-JP" altLang="en-US" dirty="0" smtClean="0"/>
          </a:p>
          <a:p>
            <a:r>
              <a:rPr lang="en-US" dirty="0" smtClean="0"/>
              <a:t>LibPGEN</a:t>
            </a:r>
            <a:r>
              <a:rPr lang="ja-JP" altLang="en-US" dirty="0" smtClean="0"/>
              <a:t>は拡張しやすいライブラリに使用ということで設計していて、それについては後述します。</a:t>
            </a:r>
            <a:endParaRPr lang="en-US" dirty="0"/>
          </a:p>
        </p:txBody>
      </p:sp>
      <p:sp>
        <p:nvSpPr>
          <p:cNvPr id="4" name="Slide Number Placeholder 3"/>
          <p:cNvSpPr>
            <a:spLocks noGrp="1"/>
          </p:cNvSpPr>
          <p:nvPr>
            <p:ph type="sldNum" sz="quarter" idx="10"/>
          </p:nvPr>
        </p:nvSpPr>
        <p:spPr/>
        <p:txBody>
          <a:bodyPr/>
          <a:lstStyle/>
          <a:p>
            <a:fld id="{79FD78D0-AD39-4F49-93C8-4967C40D118A}" type="slidenum">
              <a:rPr lang="en-US" smtClean="0"/>
              <a:t>7</a:t>
            </a:fld>
            <a:endParaRPr lang="en-US"/>
          </a:p>
        </p:txBody>
      </p:sp>
    </p:spTree>
    <p:extLst>
      <p:ext uri="{BB962C8B-B14F-4D97-AF65-F5344CB8AC3E}">
        <p14:creationId xmlns:p14="http://schemas.microsoft.com/office/powerpoint/2010/main" val="1544354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設計は大きく分けて３つのコンポーネントに分けることができて、下から</a:t>
            </a:r>
          </a:p>
          <a:p>
            <a:r>
              <a:rPr lang="ja-JP" altLang="en-US" dirty="0" smtClean="0"/>
              <a:t>データの入出力をまとめた</a:t>
            </a:r>
            <a:r>
              <a:rPr lang="en-US" altLang="ja-JP" dirty="0" smtClean="0"/>
              <a:t>IO</a:t>
            </a:r>
            <a:r>
              <a:rPr lang="ja-JP" altLang="en-US" dirty="0" smtClean="0"/>
              <a:t>と、パケット解析をまとめた</a:t>
            </a:r>
            <a:r>
              <a:rPr lang="en-US" altLang="ja-JP" dirty="0" smtClean="0"/>
              <a:t>Core</a:t>
            </a:r>
            <a:r>
              <a:rPr lang="ja-JP" altLang="en-US" dirty="0" smtClean="0"/>
              <a:t>と</a:t>
            </a:r>
          </a:p>
          <a:p>
            <a:r>
              <a:rPr lang="ja-JP" altLang="en-US" dirty="0" smtClean="0"/>
              <a:t>それらを使った</a:t>
            </a:r>
            <a:r>
              <a:rPr lang="en-US" altLang="ja-JP" dirty="0" smtClean="0"/>
              <a:t>Module</a:t>
            </a:r>
            <a:r>
              <a:rPr lang="ja-JP" altLang="en-US" dirty="0" smtClean="0"/>
              <a:t>として分けています。</a:t>
            </a:r>
          </a:p>
          <a:p>
            <a:endParaRPr lang="ja-JP" altLang="en-US" dirty="0" smtClean="0"/>
          </a:p>
          <a:p>
            <a:r>
              <a:rPr lang="en-US" dirty="0" smtClean="0"/>
              <a:t>Module</a:t>
            </a:r>
            <a:r>
              <a:rPr lang="ja-JP" altLang="en-US" dirty="0" smtClean="0"/>
              <a:t>は今回は説明を割愛します。</a:t>
            </a:r>
            <a:endParaRPr lang="en-US" dirty="0"/>
          </a:p>
        </p:txBody>
      </p:sp>
      <p:sp>
        <p:nvSpPr>
          <p:cNvPr id="4" name="Slide Number Placeholder 3"/>
          <p:cNvSpPr>
            <a:spLocks noGrp="1"/>
          </p:cNvSpPr>
          <p:nvPr>
            <p:ph type="sldNum" sz="quarter" idx="10"/>
          </p:nvPr>
        </p:nvSpPr>
        <p:spPr/>
        <p:txBody>
          <a:bodyPr/>
          <a:lstStyle/>
          <a:p>
            <a:fld id="{79FD78D0-AD39-4F49-93C8-4967C40D118A}" type="slidenum">
              <a:rPr lang="en-US" smtClean="0"/>
              <a:t>8</a:t>
            </a:fld>
            <a:endParaRPr lang="en-US"/>
          </a:p>
        </p:txBody>
      </p:sp>
    </p:spTree>
    <p:extLst>
      <p:ext uri="{BB962C8B-B14F-4D97-AF65-F5344CB8AC3E}">
        <p14:creationId xmlns:p14="http://schemas.microsoft.com/office/powerpoint/2010/main" val="2140967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まず、</a:t>
            </a:r>
            <a:r>
              <a:rPr lang="en-US" altLang="ja-JP" dirty="0" smtClean="0"/>
              <a:t>IO</a:t>
            </a:r>
            <a:r>
              <a:rPr lang="ja-JP" altLang="en-US" dirty="0" smtClean="0"/>
              <a:t>から。</a:t>
            </a:r>
          </a:p>
          <a:p>
            <a:endParaRPr lang="ja-JP" altLang="en-US" dirty="0" smtClean="0"/>
          </a:p>
          <a:p>
            <a:r>
              <a:rPr lang="ja-JP" altLang="en-US" dirty="0" smtClean="0"/>
              <a:t>現在は</a:t>
            </a:r>
            <a:r>
              <a:rPr lang="en-US" altLang="ja-JP" dirty="0" smtClean="0"/>
              <a:t>3</a:t>
            </a:r>
            <a:r>
              <a:rPr lang="ja-JP" altLang="en-US" dirty="0" smtClean="0"/>
              <a:t>つのインターフェースにデータを読み書きできるようにしています。</a:t>
            </a:r>
          </a:p>
          <a:p>
            <a:r>
              <a:rPr lang="en-US" dirty="0" err="1" smtClean="0"/>
              <a:t>pcapng</a:t>
            </a:r>
            <a:r>
              <a:rPr lang="ja-JP" altLang="en-US" dirty="0" smtClean="0"/>
              <a:t>を扱えるツールは現在はあまりなく</a:t>
            </a:r>
          </a:p>
          <a:p>
            <a:r>
              <a:rPr lang="en-US" altLang="ja-JP" dirty="0" err="1" smtClean="0"/>
              <a:t>wireshark</a:t>
            </a:r>
            <a:r>
              <a:rPr lang="ja-JP" altLang="en-US" dirty="0" smtClean="0"/>
              <a:t>も</a:t>
            </a:r>
            <a:r>
              <a:rPr lang="en-US" altLang="ja-JP" dirty="0" err="1" smtClean="0"/>
              <a:t>pcapng</a:t>
            </a:r>
            <a:r>
              <a:rPr lang="ja-JP" altLang="en-US" dirty="0" smtClean="0"/>
              <a:t>フォーマットのすべての解析をできるわけではないので、</a:t>
            </a:r>
          </a:p>
          <a:p>
            <a:r>
              <a:rPr lang="ja-JP" altLang="en-US" dirty="0" smtClean="0"/>
              <a:t>いいと思います。</a:t>
            </a:r>
          </a:p>
          <a:p>
            <a:endParaRPr lang="ja-JP" altLang="en-US" dirty="0" smtClean="0"/>
          </a:p>
          <a:p>
            <a:r>
              <a:rPr lang="ja-JP" altLang="en-US" dirty="0" smtClean="0"/>
              <a:t>あとここで</a:t>
            </a:r>
            <a:r>
              <a:rPr lang="en-US" altLang="ja-JP" dirty="0" smtClean="0"/>
              <a:t>OS</a:t>
            </a:r>
            <a:r>
              <a:rPr lang="ja-JP" altLang="en-US" dirty="0" smtClean="0"/>
              <a:t>ごとの実装の違いをある程度吸収しています。</a:t>
            </a:r>
            <a:endParaRPr lang="en-US" altLang="ja-JP" dirty="0" smtClean="0"/>
          </a:p>
        </p:txBody>
      </p:sp>
      <p:sp>
        <p:nvSpPr>
          <p:cNvPr id="4" name="Slide Number Placeholder 3"/>
          <p:cNvSpPr>
            <a:spLocks noGrp="1"/>
          </p:cNvSpPr>
          <p:nvPr>
            <p:ph type="sldNum" sz="quarter" idx="10"/>
          </p:nvPr>
        </p:nvSpPr>
        <p:spPr/>
        <p:txBody>
          <a:bodyPr/>
          <a:lstStyle/>
          <a:p>
            <a:fld id="{79FD78D0-AD39-4F49-93C8-4967C40D118A}" type="slidenum">
              <a:rPr lang="en-US" smtClean="0"/>
              <a:t>9</a:t>
            </a:fld>
            <a:endParaRPr lang="en-US"/>
          </a:p>
        </p:txBody>
      </p:sp>
    </p:spTree>
    <p:extLst>
      <p:ext uri="{BB962C8B-B14F-4D97-AF65-F5344CB8AC3E}">
        <p14:creationId xmlns:p14="http://schemas.microsoft.com/office/powerpoint/2010/main" val="508755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81000" y="330199"/>
            <a:ext cx="8394700" cy="4272211"/>
          </a:xfrm>
        </p:spPr>
        <p:txBody>
          <a:bodyPr anchor="b">
            <a:normAutofit/>
          </a:bodyPr>
          <a:lstStyle>
            <a:lvl1pPr algn="l">
              <a:lnSpc>
                <a:spcPct val="85000"/>
              </a:lnSpc>
              <a:defRPr sz="6000" b="0" spc="-50" baseline="0">
                <a:solidFill>
                  <a:schemeClr val="tx1">
                    <a:lumMod val="85000"/>
                    <a:lumOff val="15000"/>
                  </a:schemeClr>
                </a:solidFill>
              </a:defRPr>
            </a:lvl1pPr>
          </a:lstStyle>
          <a:p>
            <a:r>
              <a:rPr lang="en-US" altLang="ja-JP" smtClean="0"/>
              <a:t>Click to edit Master title style</a:t>
            </a:r>
            <a:endParaRPr lang="en-US" dirty="0"/>
          </a:p>
        </p:txBody>
      </p:sp>
      <p:sp>
        <p:nvSpPr>
          <p:cNvPr id="3" name="Subtitle 2"/>
          <p:cNvSpPr>
            <a:spLocks noGrp="1"/>
          </p:cNvSpPr>
          <p:nvPr>
            <p:ph type="subTitle" idx="1" hasCustomPrompt="1"/>
          </p:nvPr>
        </p:nvSpPr>
        <p:spPr>
          <a:xfrm>
            <a:off x="381000" y="4919758"/>
            <a:ext cx="8394700" cy="1143000"/>
          </a:xfrm>
        </p:spPr>
        <p:txBody>
          <a:bodyPr lIns="91440" rIns="91440">
            <a:normAutofit/>
          </a:bodyPr>
          <a:lstStyle>
            <a:lvl1pPr marL="0" indent="0" algn="l">
              <a:buNone/>
              <a:defRPr sz="2400" cap="none"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ltLang="ja-JP" dirty="0" smtClean="0"/>
              <a:t>Click To Edit Master Subtitle Style</a:t>
            </a: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dirty="0"/>
          </a:p>
        </p:txBody>
      </p:sp>
      <p:sp>
        <p:nvSpPr>
          <p:cNvPr id="6" name="Slide Number Placeholder 5"/>
          <p:cNvSpPr>
            <a:spLocks noGrp="1"/>
          </p:cNvSpPr>
          <p:nvPr>
            <p:ph type="sldNum" sz="quarter" idx="12"/>
          </p:nvPr>
        </p:nvSpPr>
        <p:spPr/>
        <p:txBody>
          <a:bodyPr/>
          <a:lstStyle/>
          <a:p>
            <a:fld id="{CC15D400-9C14-254D-84D7-AF2EB5526E40}" type="slidenum">
              <a:rPr lang="en-US" smtClean="0"/>
              <a:t>‹#›</a:t>
            </a:fld>
            <a:endParaRPr lang="en-US"/>
          </a:p>
        </p:txBody>
      </p:sp>
      <p:cxnSp>
        <p:nvCxnSpPr>
          <p:cNvPr id="9" name="Straight Connector 8"/>
          <p:cNvCxnSpPr/>
          <p:nvPr/>
        </p:nvCxnSpPr>
        <p:spPr>
          <a:xfrm>
            <a:off x="381000" y="4635500"/>
            <a:ext cx="83947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35856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a:t>
            </a:fld>
            <a:endParaRPr lang="en-US"/>
          </a:p>
        </p:txBody>
      </p:sp>
    </p:spTree>
    <p:extLst>
      <p:ext uri="{BB962C8B-B14F-4D97-AF65-F5344CB8AC3E}">
        <p14:creationId xmlns:p14="http://schemas.microsoft.com/office/powerpoint/2010/main" val="125723276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en-US" altLang="ja-JP" smtClean="0"/>
              <a:t>Click to edit Master title style</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a:t>
            </a:fld>
            <a:endParaRPr lang="en-US"/>
          </a:p>
        </p:txBody>
      </p:sp>
    </p:spTree>
    <p:extLst>
      <p:ext uri="{BB962C8B-B14F-4D97-AF65-F5344CB8AC3E}">
        <p14:creationId xmlns:p14="http://schemas.microsoft.com/office/powerpoint/2010/main" val="121952894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lvl1pPr>
          </a:lstStyle>
          <a:p>
            <a:r>
              <a:rPr lang="en-US" altLang="ja-JP" smtClean="0"/>
              <a:t>Click to edit Master title style</a:t>
            </a:r>
            <a:endParaRPr lang="en-US" dirty="0"/>
          </a:p>
        </p:txBody>
      </p:sp>
      <p:sp>
        <p:nvSpPr>
          <p:cNvPr id="3" name="Content Placeholder 2"/>
          <p:cNvSpPr>
            <a:spLocks noGrp="1"/>
          </p:cNvSpPr>
          <p:nvPr>
            <p:ph idx="1"/>
          </p:nvPr>
        </p:nvSpPr>
        <p:spPr>
          <a:xfrm>
            <a:off x="139700" y="1181100"/>
            <a:ext cx="8877299" cy="5062724"/>
          </a:xfrm>
        </p:spPr>
        <p:txBody>
          <a:bodyPr>
            <a:normAutofit/>
          </a:bodyPr>
          <a:lstStyle>
            <a:lvl1pPr>
              <a:defRPr sz="2800"/>
            </a:lvl1pPr>
            <a:lvl2pPr>
              <a:defRPr sz="2400"/>
            </a:lvl2pPr>
            <a:lvl3pPr>
              <a:defRPr sz="1800"/>
            </a:lvl3pPr>
            <a:lvl4pPr>
              <a:defRPr sz="1800"/>
            </a:lvl4pPr>
            <a:lvl5pPr>
              <a:defRPr sz="1800"/>
            </a:lvl5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a:t>
            </a:fld>
            <a:endParaRPr lang="en-US"/>
          </a:p>
        </p:txBody>
      </p:sp>
    </p:spTree>
    <p:extLst>
      <p:ext uri="{BB962C8B-B14F-4D97-AF65-F5344CB8AC3E}">
        <p14:creationId xmlns:p14="http://schemas.microsoft.com/office/powerpoint/2010/main" val="35220956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28600" y="241300"/>
            <a:ext cx="8686800" cy="4083812"/>
          </a:xfrm>
        </p:spPr>
        <p:txBody>
          <a:bodyPr anchor="b" anchorCtr="0">
            <a:normAutofit/>
          </a:bodyPr>
          <a:lstStyle>
            <a:lvl1pPr>
              <a:lnSpc>
                <a:spcPct val="85000"/>
              </a:lnSpc>
              <a:defRPr sz="6600" b="0">
                <a:solidFill>
                  <a:schemeClr val="tx1">
                    <a:lumMod val="85000"/>
                    <a:lumOff val="15000"/>
                  </a:schemeClr>
                </a:solidFill>
              </a:defRPr>
            </a:lvl1pPr>
          </a:lstStyle>
          <a:p>
            <a:r>
              <a:rPr lang="en-US" altLang="ja-JP" smtClean="0"/>
              <a:t>Click to edit Master title style</a:t>
            </a:r>
            <a:endParaRPr lang="en-US" dirty="0"/>
          </a:p>
        </p:txBody>
      </p:sp>
      <p:sp>
        <p:nvSpPr>
          <p:cNvPr id="3" name="Text Placeholder 2"/>
          <p:cNvSpPr>
            <a:spLocks noGrp="1"/>
          </p:cNvSpPr>
          <p:nvPr>
            <p:ph type="body" idx="1" hasCustomPrompt="1"/>
          </p:nvPr>
        </p:nvSpPr>
        <p:spPr>
          <a:xfrm>
            <a:off x="227421" y="4859528"/>
            <a:ext cx="8686800" cy="1143000"/>
          </a:xfrm>
        </p:spPr>
        <p:txBody>
          <a:bodyPr lIns="91440" rIns="91440" anchor="t" anchorCtr="0">
            <a:normAutofit/>
          </a:bodyPr>
          <a:lstStyle>
            <a:lvl1pPr marL="0" indent="0">
              <a:buNone/>
              <a:defRPr sz="2400" cap="none"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ja-JP" dirty="0" smtClean="0"/>
              <a:t>Click To Edit Master Text Styles</a:t>
            </a:r>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a:t>
            </a:fld>
            <a:endParaRPr lang="en-US"/>
          </a:p>
        </p:txBody>
      </p:sp>
      <p:cxnSp>
        <p:nvCxnSpPr>
          <p:cNvPr id="9" name="Straight Connector 8"/>
          <p:cNvCxnSpPr/>
          <p:nvPr/>
        </p:nvCxnSpPr>
        <p:spPr>
          <a:xfrm>
            <a:off x="227421" y="4584700"/>
            <a:ext cx="86868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117740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14300" y="101601"/>
            <a:ext cx="8915400" cy="762000"/>
          </a:xfrm>
        </p:spPr>
        <p:txBody>
          <a:bodyPr/>
          <a:lstStyle>
            <a:lvl1pPr>
              <a:defRPr sz="4900"/>
            </a:lvl1pPr>
          </a:lstStyle>
          <a:p>
            <a:r>
              <a:rPr lang="en-US" altLang="ja-JP" smtClean="0"/>
              <a:t>Click to edit Master title style</a:t>
            </a:r>
            <a:endParaRPr lang="en-US" dirty="0"/>
          </a:p>
        </p:txBody>
      </p:sp>
      <p:sp>
        <p:nvSpPr>
          <p:cNvPr id="3" name="Content Placeholder 2"/>
          <p:cNvSpPr>
            <a:spLocks noGrp="1"/>
          </p:cNvSpPr>
          <p:nvPr>
            <p:ph sz="half" idx="1"/>
          </p:nvPr>
        </p:nvSpPr>
        <p:spPr>
          <a:xfrm>
            <a:off x="114300" y="1151189"/>
            <a:ext cx="4411980" cy="5021012"/>
          </a:xfrm>
        </p:spPr>
        <p:txBody>
          <a:bodyPr>
            <a:normAutofit/>
          </a:bodyPr>
          <a:lstStyle>
            <a:lvl1pPr>
              <a:defRPr sz="2800"/>
            </a:lvl1pPr>
            <a:lvl2pPr>
              <a:defRPr sz="2400"/>
            </a:lvl2pPr>
            <a:lvl3pPr>
              <a:defRPr sz="1800"/>
            </a:lvl3pPr>
            <a:lvl4pPr>
              <a:defRPr sz="1800"/>
            </a:lvl4pPr>
            <a:lvl5pPr>
              <a:defRPr sz="1800"/>
            </a:lvl5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4" name="Content Placeholder 3"/>
          <p:cNvSpPr>
            <a:spLocks noGrp="1"/>
          </p:cNvSpPr>
          <p:nvPr>
            <p:ph sz="half" idx="2"/>
          </p:nvPr>
        </p:nvSpPr>
        <p:spPr>
          <a:xfrm>
            <a:off x="4663440" y="1151186"/>
            <a:ext cx="4366260" cy="5021013"/>
          </a:xfrm>
        </p:spPr>
        <p:txBody>
          <a:bodyPr>
            <a:normAutofit/>
          </a:bodyPr>
          <a:lstStyle>
            <a:lvl1pPr>
              <a:defRPr sz="2800"/>
            </a:lvl1pPr>
            <a:lvl2pPr>
              <a:defRPr sz="2400"/>
            </a:lvl2pPr>
            <a:lvl3pPr>
              <a:defRPr sz="1800"/>
            </a:lvl3pPr>
            <a:lvl4pPr>
              <a:defRPr sz="1800"/>
            </a:lvl4pPr>
            <a:lvl5pPr>
              <a:defRPr sz="1800"/>
            </a:lvl5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5" name="Date Placeholder 4"/>
          <p:cNvSpPr>
            <a:spLocks noGrp="1"/>
          </p:cNvSpPr>
          <p:nvPr>
            <p:ph type="dt" sz="half" idx="10"/>
          </p:nvPr>
        </p:nvSpPr>
        <p:spPr/>
        <p:txBody>
          <a:bodyPr/>
          <a:lstStyle/>
          <a:p>
            <a:r>
              <a:rPr lang="x-none" smtClean="0"/>
              <a:t>3/30/16</a:t>
            </a:r>
            <a:endParaRPr lang="en-US"/>
          </a:p>
        </p:txBody>
      </p:sp>
      <p:sp>
        <p:nvSpPr>
          <p:cNvPr id="6" name="Footer Placeholder 5"/>
          <p:cNvSpPr>
            <a:spLocks noGrp="1"/>
          </p:cNvSpPr>
          <p:nvPr>
            <p:ph type="ftr" sz="quarter" idx="11"/>
          </p:nvPr>
        </p:nvSpPr>
        <p:spPr/>
        <p:txBody>
          <a:bodyPr/>
          <a:lstStyle/>
          <a:p>
            <a:r>
              <a:rPr lang="ja-JP" altLang="en-US" smtClean="0"/>
              <a:t>サイボウズ・ラボユース成果報告会</a:t>
            </a:r>
            <a:endParaRPr lang="en-US"/>
          </a:p>
        </p:txBody>
      </p:sp>
      <p:sp>
        <p:nvSpPr>
          <p:cNvPr id="7" name="Slide Number Placeholder 6"/>
          <p:cNvSpPr>
            <a:spLocks noGrp="1"/>
          </p:cNvSpPr>
          <p:nvPr>
            <p:ph type="sldNum" sz="quarter" idx="12"/>
          </p:nvPr>
        </p:nvSpPr>
        <p:spPr/>
        <p:txBody>
          <a:bodyPr/>
          <a:lstStyle/>
          <a:p>
            <a:fld id="{CC15D400-9C14-254D-84D7-AF2EB5526E40}" type="slidenum">
              <a:rPr lang="en-US" smtClean="0"/>
              <a:t>‹#›</a:t>
            </a:fld>
            <a:endParaRPr lang="en-US"/>
          </a:p>
        </p:txBody>
      </p:sp>
    </p:spTree>
    <p:extLst>
      <p:ext uri="{BB962C8B-B14F-4D97-AF65-F5344CB8AC3E}">
        <p14:creationId xmlns:p14="http://schemas.microsoft.com/office/powerpoint/2010/main" val="160707663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27000" y="127001"/>
            <a:ext cx="8877300" cy="774699"/>
          </a:xfrm>
        </p:spPr>
        <p:txBody>
          <a:bodyPr/>
          <a:lstStyle/>
          <a:p>
            <a:r>
              <a:rPr lang="en-US" altLang="ja-JP" smtClean="0"/>
              <a:t>Click to edit Master title style</a:t>
            </a:r>
            <a:endParaRPr lang="en-US" dirty="0"/>
          </a:p>
        </p:txBody>
      </p:sp>
      <p:sp>
        <p:nvSpPr>
          <p:cNvPr id="3" name="Text Placeholder 2"/>
          <p:cNvSpPr>
            <a:spLocks noGrp="1"/>
          </p:cNvSpPr>
          <p:nvPr>
            <p:ph type="body" idx="1"/>
          </p:nvPr>
        </p:nvSpPr>
        <p:spPr>
          <a:xfrm>
            <a:off x="127000" y="1132413"/>
            <a:ext cx="4425950" cy="607487"/>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127000" y="1736859"/>
            <a:ext cx="4425950" cy="4498840"/>
          </a:xfrm>
        </p:spPr>
        <p:txBody>
          <a:bodyPr>
            <a:normAutofit/>
          </a:bodyPr>
          <a:lstStyle>
            <a:lvl1pPr>
              <a:defRPr sz="2800"/>
            </a:lvl1pPr>
            <a:lvl2pPr>
              <a:defRPr sz="2400"/>
            </a:lvl2pPr>
            <a:lvl3pPr>
              <a:defRPr sz="1800"/>
            </a:lvl3pPr>
            <a:lvl4pPr>
              <a:defRPr sz="1800"/>
            </a:lvl4pPr>
            <a:lvl5pPr>
              <a:defRPr sz="1800"/>
            </a:lvl5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5" name="Text Placeholder 4"/>
          <p:cNvSpPr>
            <a:spLocks noGrp="1"/>
          </p:cNvSpPr>
          <p:nvPr>
            <p:ph type="body" sz="quarter" idx="3"/>
          </p:nvPr>
        </p:nvSpPr>
        <p:spPr>
          <a:xfrm>
            <a:off x="4663440" y="1125787"/>
            <a:ext cx="4340860" cy="61107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63440" y="1736859"/>
            <a:ext cx="4340860" cy="4498841"/>
          </a:xfr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7" name="Date Placeholder 6"/>
          <p:cNvSpPr>
            <a:spLocks noGrp="1"/>
          </p:cNvSpPr>
          <p:nvPr>
            <p:ph type="dt" sz="half" idx="10"/>
          </p:nvPr>
        </p:nvSpPr>
        <p:spPr/>
        <p:txBody>
          <a:bodyPr/>
          <a:lstStyle/>
          <a:p>
            <a:r>
              <a:rPr lang="x-none" smtClean="0"/>
              <a:t>3/30/16</a:t>
            </a:r>
            <a:endParaRPr lang="en-US"/>
          </a:p>
        </p:txBody>
      </p:sp>
      <p:sp>
        <p:nvSpPr>
          <p:cNvPr id="8" name="Footer Placeholder 7"/>
          <p:cNvSpPr>
            <a:spLocks noGrp="1"/>
          </p:cNvSpPr>
          <p:nvPr>
            <p:ph type="ftr" sz="quarter" idx="11"/>
          </p:nvPr>
        </p:nvSpPr>
        <p:spPr/>
        <p:txBody>
          <a:bodyPr/>
          <a:lstStyle/>
          <a:p>
            <a:r>
              <a:rPr lang="ja-JP" altLang="en-US" smtClean="0"/>
              <a:t>サイボウズ・ラボユース成果報告会</a:t>
            </a:r>
            <a:endParaRPr lang="en-US"/>
          </a:p>
        </p:txBody>
      </p:sp>
      <p:sp>
        <p:nvSpPr>
          <p:cNvPr id="9" name="Slide Number Placeholder 8"/>
          <p:cNvSpPr>
            <a:spLocks noGrp="1"/>
          </p:cNvSpPr>
          <p:nvPr>
            <p:ph type="sldNum" sz="quarter" idx="12"/>
          </p:nvPr>
        </p:nvSpPr>
        <p:spPr/>
        <p:txBody>
          <a:bodyPr/>
          <a:lstStyle/>
          <a:p>
            <a:fld id="{CC15D400-9C14-254D-84D7-AF2EB5526E40}" type="slidenum">
              <a:rPr lang="en-US" smtClean="0"/>
              <a:t>‹#›</a:t>
            </a:fld>
            <a:endParaRPr lang="en-US"/>
          </a:p>
        </p:txBody>
      </p:sp>
    </p:spTree>
    <p:extLst>
      <p:ext uri="{BB962C8B-B14F-4D97-AF65-F5344CB8AC3E}">
        <p14:creationId xmlns:p14="http://schemas.microsoft.com/office/powerpoint/2010/main" val="1235192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dirty="0"/>
          </a:p>
        </p:txBody>
      </p:sp>
      <p:sp>
        <p:nvSpPr>
          <p:cNvPr id="3" name="Date Placeholder 2"/>
          <p:cNvSpPr>
            <a:spLocks noGrp="1"/>
          </p:cNvSpPr>
          <p:nvPr>
            <p:ph type="dt" sz="half" idx="10"/>
          </p:nvPr>
        </p:nvSpPr>
        <p:spPr/>
        <p:txBody>
          <a:bodyPr/>
          <a:lstStyle/>
          <a:p>
            <a:r>
              <a:rPr lang="x-none" smtClean="0"/>
              <a:t>3/30/16</a:t>
            </a:r>
            <a:endParaRPr lang="en-US"/>
          </a:p>
        </p:txBody>
      </p:sp>
      <p:sp>
        <p:nvSpPr>
          <p:cNvPr id="4" name="Footer Placeholder 3"/>
          <p:cNvSpPr>
            <a:spLocks noGrp="1"/>
          </p:cNvSpPr>
          <p:nvPr>
            <p:ph type="ftr" sz="quarter" idx="11"/>
          </p:nvPr>
        </p:nvSpPr>
        <p:spPr/>
        <p:txBody>
          <a:bodyPr/>
          <a:lstStyle/>
          <a:p>
            <a:r>
              <a:rPr lang="ja-JP" altLang="en-US" smtClean="0"/>
              <a:t>サイボウズ・ラボユース成果報告会</a:t>
            </a:r>
            <a:endParaRPr lang="en-US"/>
          </a:p>
        </p:txBody>
      </p:sp>
      <p:sp>
        <p:nvSpPr>
          <p:cNvPr id="5" name="Slide Number Placeholder 4"/>
          <p:cNvSpPr>
            <a:spLocks noGrp="1"/>
          </p:cNvSpPr>
          <p:nvPr>
            <p:ph type="sldNum" sz="quarter" idx="12"/>
          </p:nvPr>
        </p:nvSpPr>
        <p:spPr/>
        <p:txBody>
          <a:bodyPr/>
          <a:lstStyle/>
          <a:p>
            <a:fld id="{CC15D400-9C14-254D-84D7-AF2EB5526E40}" type="slidenum">
              <a:rPr lang="en-US" smtClean="0"/>
              <a:t>‹#›</a:t>
            </a:fld>
            <a:endParaRPr lang="en-US"/>
          </a:p>
        </p:txBody>
      </p:sp>
    </p:spTree>
    <p:extLst>
      <p:ext uri="{BB962C8B-B14F-4D97-AF65-F5344CB8AC3E}">
        <p14:creationId xmlns:p14="http://schemas.microsoft.com/office/powerpoint/2010/main" val="163209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r>
              <a:rPr lang="x-none" smtClean="0"/>
              <a:t>3/30/16</a:t>
            </a:r>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ja-JP" altLang="en-US" smtClean="0"/>
              <a:t>サイボウズ・ラボユース成果報告会</a:t>
            </a:r>
            <a:endParaRPr lang="en-US"/>
          </a:p>
        </p:txBody>
      </p:sp>
      <p:sp>
        <p:nvSpPr>
          <p:cNvPr id="9" name="Slide Number Placeholder 8"/>
          <p:cNvSpPr>
            <a:spLocks noGrp="1"/>
          </p:cNvSpPr>
          <p:nvPr>
            <p:ph type="sldNum" sz="quarter" idx="12"/>
          </p:nvPr>
        </p:nvSpPr>
        <p:spPr/>
        <p:txBody>
          <a:bodyPr/>
          <a:lstStyle/>
          <a:p>
            <a:fld id="{CC15D400-9C14-254D-84D7-AF2EB5526E40}" type="slidenum">
              <a:rPr lang="en-US" smtClean="0"/>
              <a:t>‹#›</a:t>
            </a:fld>
            <a:endParaRPr lang="en-US"/>
          </a:p>
        </p:txBody>
      </p:sp>
    </p:spTree>
    <p:extLst>
      <p:ext uri="{BB962C8B-B14F-4D97-AF65-F5344CB8AC3E}">
        <p14:creationId xmlns:p14="http://schemas.microsoft.com/office/powerpoint/2010/main" val="72346605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27000" y="139700"/>
            <a:ext cx="2863100" cy="2740659"/>
          </a:xfrm>
        </p:spPr>
        <p:txBody>
          <a:bodyPr anchor="b">
            <a:normAutofit/>
          </a:bodyPr>
          <a:lstStyle>
            <a:lvl1pPr>
              <a:defRPr sz="3600" b="0">
                <a:solidFill>
                  <a:srgbClr val="FFFFFF"/>
                </a:solidFill>
              </a:defRPr>
            </a:lvl1pPr>
          </a:lstStyle>
          <a:p>
            <a:r>
              <a:rPr lang="en-US" altLang="ja-JP" smtClean="0"/>
              <a:t>Click to edit Master title style</a:t>
            </a:r>
            <a:endParaRPr lang="en-US" dirty="0"/>
          </a:p>
        </p:txBody>
      </p:sp>
      <p:sp>
        <p:nvSpPr>
          <p:cNvPr id="3" name="Content Placeholder 2"/>
          <p:cNvSpPr>
            <a:spLocks noGrp="1"/>
          </p:cNvSpPr>
          <p:nvPr>
            <p:ph idx="1"/>
          </p:nvPr>
        </p:nvSpPr>
        <p:spPr>
          <a:xfrm>
            <a:off x="3302000" y="139700"/>
            <a:ext cx="5689600" cy="6165504"/>
          </a:xfr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4" name="Text Placeholder 3"/>
          <p:cNvSpPr>
            <a:spLocks noGrp="1"/>
          </p:cNvSpPr>
          <p:nvPr>
            <p:ph type="body" sz="half" idx="2"/>
          </p:nvPr>
        </p:nvSpPr>
        <p:spPr>
          <a:xfrm>
            <a:off x="127000" y="2926080"/>
            <a:ext cx="28631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r>
              <a:rPr lang="x-none" smtClean="0"/>
              <a:t>3/30/16</a:t>
            </a:r>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r>
              <a:rPr lang="ja-JP" altLang="en-US" smtClean="0"/>
              <a:t>サイボウズ・ラボユース成果報告会</a:t>
            </a:r>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C15D400-9C14-254D-84D7-AF2EB5526E40}" type="slidenum">
              <a:rPr lang="en-US" smtClean="0"/>
              <a:t>‹#›</a:t>
            </a:fld>
            <a:endParaRPr lang="en-US"/>
          </a:p>
        </p:txBody>
      </p:sp>
    </p:spTree>
    <p:extLst>
      <p:ext uri="{BB962C8B-B14F-4D97-AF65-F5344CB8AC3E}">
        <p14:creationId xmlns:p14="http://schemas.microsoft.com/office/powerpoint/2010/main" val="2415770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ltLang="ja-JP" smtClean="0"/>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ja-JP" smtClean="0"/>
              <a:t>Drag picture to placeholder or click icon to add</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Date Placeholder 4"/>
          <p:cNvSpPr>
            <a:spLocks noGrp="1"/>
          </p:cNvSpPr>
          <p:nvPr>
            <p:ph type="dt" sz="half" idx="10"/>
          </p:nvPr>
        </p:nvSpPr>
        <p:spPr/>
        <p:txBody>
          <a:bodyPr/>
          <a:lstStyle/>
          <a:p>
            <a:r>
              <a:rPr lang="x-none" smtClean="0"/>
              <a:t>3/30/16</a:t>
            </a:r>
            <a:endParaRPr lang="en-US"/>
          </a:p>
        </p:txBody>
      </p:sp>
      <p:sp>
        <p:nvSpPr>
          <p:cNvPr id="6" name="Footer Placeholder 5"/>
          <p:cNvSpPr>
            <a:spLocks noGrp="1"/>
          </p:cNvSpPr>
          <p:nvPr>
            <p:ph type="ftr" sz="quarter" idx="11"/>
          </p:nvPr>
        </p:nvSpPr>
        <p:spPr/>
        <p:txBody>
          <a:bodyPr/>
          <a:lstStyle/>
          <a:p>
            <a:r>
              <a:rPr lang="ja-JP" altLang="en-US" smtClean="0"/>
              <a:t>サイボウズ・ラボユース成果報告会</a:t>
            </a:r>
            <a:endParaRPr lang="en-US"/>
          </a:p>
        </p:txBody>
      </p:sp>
      <p:sp>
        <p:nvSpPr>
          <p:cNvPr id="7" name="Slide Number Placeholder 6"/>
          <p:cNvSpPr>
            <a:spLocks noGrp="1"/>
          </p:cNvSpPr>
          <p:nvPr>
            <p:ph type="sldNum" sz="quarter" idx="12"/>
          </p:nvPr>
        </p:nvSpPr>
        <p:spPr/>
        <p:txBody>
          <a:bodyPr/>
          <a:lstStyle/>
          <a:p>
            <a:fld id="{CC15D400-9C14-254D-84D7-AF2EB5526E40}" type="slidenum">
              <a:rPr lang="en-US" smtClean="0"/>
              <a:t>‹#›</a:t>
            </a:fld>
            <a:endParaRPr lang="en-US"/>
          </a:p>
        </p:txBody>
      </p:sp>
    </p:spTree>
    <p:extLst>
      <p:ext uri="{BB962C8B-B14F-4D97-AF65-F5344CB8AC3E}">
        <p14:creationId xmlns:p14="http://schemas.microsoft.com/office/powerpoint/2010/main" val="144173946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9144001"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39700" y="127000"/>
            <a:ext cx="8877300" cy="772645"/>
          </a:xfrm>
          <a:prstGeom prst="rect">
            <a:avLst/>
          </a:prstGeom>
        </p:spPr>
        <p:txBody>
          <a:bodyPr vert="horz" lIns="91440" tIns="45720" rIns="91440" bIns="45720" rtlCol="0" anchor="b">
            <a:noAutofit/>
          </a:bodyPr>
          <a:lstStyle/>
          <a:p>
            <a:r>
              <a:rPr lang="en-US" altLang="ja-JP" dirty="0" smtClean="0"/>
              <a:t>Click to edit Master title </a:t>
            </a:r>
            <a:endParaRPr lang="en-US" dirty="0"/>
          </a:p>
        </p:txBody>
      </p:sp>
      <p:sp>
        <p:nvSpPr>
          <p:cNvPr id="3" name="Text Placeholder 2"/>
          <p:cNvSpPr>
            <a:spLocks noGrp="1"/>
          </p:cNvSpPr>
          <p:nvPr>
            <p:ph type="body" idx="1"/>
          </p:nvPr>
        </p:nvSpPr>
        <p:spPr>
          <a:xfrm>
            <a:off x="139700" y="1143000"/>
            <a:ext cx="8877299" cy="5100824"/>
          </a:xfrm>
          <a:prstGeom prst="rect">
            <a:avLst/>
          </a:prstGeom>
        </p:spPr>
        <p:txBody>
          <a:bodyPr vert="horz" lIns="0" tIns="45720" rIns="0" bIns="45720" rtlCol="0">
            <a:normAutofit/>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4" name="Date Placeholder 3"/>
          <p:cNvSpPr>
            <a:spLocks noGrp="1"/>
          </p:cNvSpPr>
          <p:nvPr>
            <p:ph type="dt" sz="half" idx="2"/>
          </p:nvPr>
        </p:nvSpPr>
        <p:spPr>
          <a:xfrm>
            <a:off x="139701" y="6459786"/>
            <a:ext cx="1243329" cy="365125"/>
          </a:xfrm>
          <a:prstGeom prst="rect">
            <a:avLst/>
          </a:prstGeom>
        </p:spPr>
        <p:txBody>
          <a:bodyPr vert="horz" lIns="91440" tIns="45720" rIns="91440" bIns="45720" rtlCol="0" anchor="ctr"/>
          <a:lstStyle>
            <a:lvl1pPr algn="l">
              <a:defRPr sz="2400">
                <a:solidFill>
                  <a:srgbClr val="FFFFFF"/>
                </a:solidFill>
              </a:defRPr>
            </a:lvl1pPr>
          </a:lstStyle>
          <a:p>
            <a:r>
              <a:rPr lang="x-none" smtClean="0"/>
              <a:t>3/30/16</a:t>
            </a:r>
            <a:endParaRPr lang="en-US" dirty="0"/>
          </a:p>
        </p:txBody>
      </p:sp>
      <p:sp>
        <p:nvSpPr>
          <p:cNvPr id="5" name="Footer Placeholder 4"/>
          <p:cNvSpPr>
            <a:spLocks noGrp="1"/>
          </p:cNvSpPr>
          <p:nvPr>
            <p:ph type="ftr" sz="quarter" idx="3"/>
          </p:nvPr>
        </p:nvSpPr>
        <p:spPr>
          <a:xfrm>
            <a:off x="1522731" y="6459786"/>
            <a:ext cx="6086382" cy="365125"/>
          </a:xfrm>
          <a:prstGeom prst="rect">
            <a:avLst/>
          </a:prstGeom>
        </p:spPr>
        <p:txBody>
          <a:bodyPr vert="horz" lIns="91440" tIns="45720" rIns="91440" bIns="45720" rtlCol="0" anchor="ctr"/>
          <a:lstStyle>
            <a:lvl1pPr algn="ctr">
              <a:defRPr sz="2400" cap="none" baseline="0">
                <a:solidFill>
                  <a:srgbClr val="FFFFFF"/>
                </a:solidFill>
              </a:defRPr>
            </a:lvl1pPr>
          </a:lstStyle>
          <a:p>
            <a:r>
              <a:rPr lang="ja-JP" altLang="en-US" smtClean="0"/>
              <a:t>サイボウズ・ラボユース成果報告会</a:t>
            </a:r>
            <a:endParaRPr lang="en-US" dirty="0"/>
          </a:p>
        </p:txBody>
      </p:sp>
      <p:sp>
        <p:nvSpPr>
          <p:cNvPr id="6" name="Slide Number Placeholder 5"/>
          <p:cNvSpPr>
            <a:spLocks noGrp="1"/>
          </p:cNvSpPr>
          <p:nvPr>
            <p:ph type="sldNum" sz="quarter" idx="4"/>
          </p:nvPr>
        </p:nvSpPr>
        <p:spPr>
          <a:xfrm>
            <a:off x="7736115" y="6459786"/>
            <a:ext cx="1280884" cy="365125"/>
          </a:xfrm>
          <a:prstGeom prst="rect">
            <a:avLst/>
          </a:prstGeom>
        </p:spPr>
        <p:txBody>
          <a:bodyPr vert="horz" lIns="91440" tIns="45720" rIns="91440" bIns="45720" rtlCol="0" anchor="ctr"/>
          <a:lstStyle>
            <a:lvl1pPr algn="r">
              <a:defRPr sz="2400">
                <a:solidFill>
                  <a:srgbClr val="FFFFFF"/>
                </a:solidFill>
              </a:defRPr>
            </a:lvl1pPr>
          </a:lstStyle>
          <a:p>
            <a:fld id="{CC15D400-9C14-254D-84D7-AF2EB5526E40}" type="slidenum">
              <a:rPr lang="en-US" smtClean="0"/>
              <a:pPr/>
              <a:t>‹#›</a:t>
            </a:fld>
            <a:endParaRPr lang="en-US" dirty="0"/>
          </a:p>
        </p:txBody>
      </p:sp>
      <p:cxnSp>
        <p:nvCxnSpPr>
          <p:cNvPr id="10" name="Straight Connector 9"/>
          <p:cNvCxnSpPr/>
          <p:nvPr/>
        </p:nvCxnSpPr>
        <p:spPr>
          <a:xfrm>
            <a:off x="139700" y="975845"/>
            <a:ext cx="88773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804687"/>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iming>
    <p:tnLst>
      <p:par>
        <p:cTn id="1" dur="indefinite" restart="never" nodeType="tmRoot"/>
      </p:par>
    </p:tnLst>
  </p:timing>
  <p:hf hdr="0"/>
  <p:txStyles>
    <p:titleStyle>
      <a:lvl1pPr algn="l" defTabSz="914400" rtl="0" eaLnBrk="1" latinLnBrk="0" hangingPunct="1">
        <a:lnSpc>
          <a:spcPct val="85000"/>
        </a:lnSpc>
        <a:spcBef>
          <a:spcPct val="0"/>
        </a:spcBef>
        <a:buNone/>
        <a:defRPr sz="4400" b="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ourier New" charset="0"/>
        <a:buChar char="o"/>
        <a:defRPr sz="2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github.com/slankdev/libpgen"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w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altLang="ja-JP" sz="5400" dirty="0" smtClean="0"/>
              <a:t/>
            </a:r>
            <a:br>
              <a:rPr lang="en-US" altLang="ja-JP" sz="5400" dirty="0" smtClean="0"/>
            </a:br>
            <a:r>
              <a:rPr lang="ja-JP" altLang="en-US" sz="5400" dirty="0" smtClean="0"/>
              <a:t>拡張可能な</a:t>
            </a:r>
            <a:br>
              <a:rPr lang="ja-JP" altLang="en-US" sz="5400" dirty="0" smtClean="0"/>
            </a:br>
            <a:r>
              <a:rPr lang="ja-JP" altLang="en-US" sz="5400" dirty="0" smtClean="0"/>
              <a:t>パケット解析ライブラリ開発</a:t>
            </a:r>
            <a:endParaRPr lang="en-US" sz="5400" dirty="0"/>
          </a:p>
        </p:txBody>
      </p:sp>
      <p:sp>
        <p:nvSpPr>
          <p:cNvPr id="3" name="Subtitle 2"/>
          <p:cNvSpPr>
            <a:spLocks noGrp="1"/>
          </p:cNvSpPr>
          <p:nvPr>
            <p:ph type="subTitle" idx="1"/>
          </p:nvPr>
        </p:nvSpPr>
        <p:spPr/>
        <p:txBody>
          <a:bodyPr/>
          <a:lstStyle/>
          <a:p>
            <a:r>
              <a:rPr lang="ja-JP" altLang="en-US" dirty="0"/>
              <a:t>サイボウズ・ラボユース第</a:t>
            </a:r>
            <a:r>
              <a:rPr lang="en-US" altLang="ja-JP" dirty="0"/>
              <a:t>5</a:t>
            </a:r>
            <a:r>
              <a:rPr lang="ja-JP" altLang="en-US" dirty="0"/>
              <a:t>期</a:t>
            </a:r>
            <a:r>
              <a:rPr lang="en-US" altLang="ja-JP" dirty="0"/>
              <a:t> </a:t>
            </a:r>
            <a:r>
              <a:rPr lang="ja-JP" altLang="en-US" dirty="0"/>
              <a:t>成果報告会</a:t>
            </a:r>
          </a:p>
          <a:p>
            <a:r>
              <a:rPr lang="ja-JP" altLang="en-US" dirty="0" smtClean="0"/>
              <a:t>城倉</a:t>
            </a:r>
            <a:r>
              <a:rPr lang="en-US" altLang="ja-JP" dirty="0" smtClean="0"/>
              <a:t> </a:t>
            </a:r>
            <a:r>
              <a:rPr lang="ja-JP" altLang="en-US" dirty="0" smtClean="0"/>
              <a:t>弘樹</a:t>
            </a:r>
            <a:r>
              <a:rPr lang="en-US" altLang="ja-JP" dirty="0" smtClean="0"/>
              <a:t> (@slankdev) </a:t>
            </a:r>
            <a:endParaRPr lang="ja-JP" altLang="en-US" dirty="0" smtClean="0"/>
          </a:p>
          <a:p>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dirty="0"/>
          </a:p>
        </p:txBody>
      </p:sp>
      <p:sp>
        <p:nvSpPr>
          <p:cNvPr id="6" name="Slide Number Placeholder 5"/>
          <p:cNvSpPr>
            <a:spLocks noGrp="1"/>
          </p:cNvSpPr>
          <p:nvPr>
            <p:ph type="sldNum" sz="quarter" idx="12"/>
          </p:nvPr>
        </p:nvSpPr>
        <p:spPr/>
        <p:txBody>
          <a:bodyPr/>
          <a:lstStyle/>
          <a:p>
            <a:fld id="{CC15D400-9C14-254D-84D7-AF2EB5526E40}" type="slidenum">
              <a:rPr lang="en-US" smtClean="0"/>
              <a:t>1</a:t>
            </a:fld>
            <a:endParaRPr lang="en-US"/>
          </a:p>
        </p:txBody>
      </p:sp>
    </p:spTree>
    <p:extLst>
      <p:ext uri="{BB962C8B-B14F-4D97-AF65-F5344CB8AC3E}">
        <p14:creationId xmlns:p14="http://schemas.microsoft.com/office/powerpoint/2010/main" val="9128831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OS</a:t>
            </a:r>
            <a:r>
              <a:rPr lang="ja-JP" altLang="en-US" dirty="0" smtClean="0"/>
              <a:t>のごとの実装の違いを吸収</a:t>
            </a:r>
            <a:endParaRPr lang="en-US" dirty="0"/>
          </a:p>
        </p:txBody>
      </p:sp>
      <p:sp>
        <p:nvSpPr>
          <p:cNvPr id="3" name="Content Placeholder 2"/>
          <p:cNvSpPr>
            <a:spLocks noGrp="1"/>
          </p:cNvSpPr>
          <p:nvPr>
            <p:ph idx="1"/>
          </p:nvPr>
        </p:nvSpPr>
        <p:spPr/>
        <p:txBody>
          <a:bodyPr/>
          <a:lstStyle/>
          <a:p>
            <a:r>
              <a:rPr lang="en-US" altLang="ja-JP" dirty="0" smtClean="0"/>
              <a:t>read(2)</a:t>
            </a:r>
            <a:r>
              <a:rPr lang="ja-JP" altLang="en-US" dirty="0" smtClean="0"/>
              <a:t>の挙動が</a:t>
            </a:r>
            <a:r>
              <a:rPr lang="en-US" altLang="ja-JP" dirty="0" smtClean="0"/>
              <a:t>BSD</a:t>
            </a:r>
            <a:r>
              <a:rPr lang="ja-JP" altLang="en-US" dirty="0" smtClean="0"/>
              <a:t>と</a:t>
            </a:r>
            <a:r>
              <a:rPr lang="en-US" altLang="ja-JP" dirty="0" smtClean="0"/>
              <a:t>Linux</a:t>
            </a:r>
            <a:r>
              <a:rPr lang="ja-JP" altLang="en-US" dirty="0" smtClean="0"/>
              <a:t>で違う</a:t>
            </a:r>
            <a:endParaRPr lang="en-US" altLang="ja-JP" dirty="0"/>
          </a:p>
          <a:p>
            <a:pPr lvl="1"/>
            <a:r>
              <a:rPr lang="en-US" altLang="ja-JP" dirty="0" smtClean="0"/>
              <a:t>Linux:  </a:t>
            </a:r>
            <a:r>
              <a:rPr lang="en-US" altLang="ja-JP" dirty="0"/>
              <a:t>1</a:t>
            </a:r>
            <a:r>
              <a:rPr lang="ja-JP" altLang="en-US" dirty="0" smtClean="0"/>
              <a:t>回の</a:t>
            </a:r>
            <a:r>
              <a:rPr lang="en-US" altLang="ja-JP" dirty="0" smtClean="0"/>
              <a:t>read</a:t>
            </a:r>
            <a:r>
              <a:rPr lang="ja-JP" altLang="en-US" dirty="0" smtClean="0"/>
              <a:t>でパケット</a:t>
            </a:r>
            <a:r>
              <a:rPr lang="en-US" altLang="ja-JP" dirty="0" smtClean="0"/>
              <a:t>1</a:t>
            </a:r>
            <a:r>
              <a:rPr lang="ja-JP" altLang="en-US" dirty="0" smtClean="0"/>
              <a:t>つ読む</a:t>
            </a:r>
          </a:p>
          <a:p>
            <a:pPr lvl="1"/>
            <a:r>
              <a:rPr lang="en-US" altLang="ja-JP" dirty="0" smtClean="0"/>
              <a:t>BSD  :   </a:t>
            </a:r>
            <a:r>
              <a:rPr lang="en-US" altLang="ja-JP" dirty="0"/>
              <a:t>1</a:t>
            </a:r>
            <a:r>
              <a:rPr lang="ja-JP" altLang="en-US" dirty="0" smtClean="0"/>
              <a:t>回の</a:t>
            </a:r>
            <a:r>
              <a:rPr lang="en-US" altLang="ja-JP" dirty="0" smtClean="0"/>
              <a:t>read</a:t>
            </a:r>
            <a:r>
              <a:rPr lang="ja-JP" altLang="en-US" dirty="0" smtClean="0"/>
              <a:t>でバッファに溜まっている全てのパケットを読む</a:t>
            </a:r>
            <a:endParaRPr lang="en-US" altLang="ja-JP" dirty="0" smtClean="0"/>
          </a:p>
          <a:p>
            <a:endParaRPr lang="en-US" altLang="ja-JP" dirty="0" smtClean="0"/>
          </a:p>
          <a:p>
            <a:endParaRPr lang="ja-JP" altLang="en-US" dirty="0" smtClean="0"/>
          </a:p>
          <a:p>
            <a:r>
              <a:rPr lang="ja-JP" altLang="en-US" dirty="0" smtClean="0"/>
              <a:t>そもそもファイルディスクリプタの開き方が全然ちがう</a:t>
            </a:r>
          </a:p>
          <a:p>
            <a:pPr lvl="1"/>
            <a:r>
              <a:rPr lang="en-US" altLang="ja-JP" dirty="0" smtClean="0"/>
              <a:t>Linux: PF_PACKET</a:t>
            </a:r>
            <a:r>
              <a:rPr lang="ja-JP" altLang="en-US" dirty="0" smtClean="0"/>
              <a:t>アドレスファミリで</a:t>
            </a:r>
            <a:r>
              <a:rPr lang="en-US" altLang="ja-JP" dirty="0" smtClean="0"/>
              <a:t>socket(2)</a:t>
            </a:r>
            <a:endParaRPr lang="ja-JP" altLang="en-US" dirty="0" smtClean="0"/>
          </a:p>
          <a:p>
            <a:pPr lvl="1"/>
            <a:r>
              <a:rPr lang="en-US" altLang="ja-JP" dirty="0" smtClean="0"/>
              <a:t>BSD  : BPF(/</a:t>
            </a:r>
            <a:r>
              <a:rPr lang="en-US" altLang="ja-JP" dirty="0" err="1" smtClean="0"/>
              <a:t>dev</a:t>
            </a:r>
            <a:r>
              <a:rPr lang="en-US" altLang="ja-JP" dirty="0" smtClean="0"/>
              <a:t>/</a:t>
            </a:r>
            <a:r>
              <a:rPr lang="en-US" altLang="ja-JP" dirty="0" err="1" smtClean="0"/>
              <a:t>bpfN</a:t>
            </a:r>
            <a:r>
              <a:rPr lang="en-US" altLang="ja-JP" dirty="0" smtClean="0"/>
              <a:t>)</a:t>
            </a:r>
            <a:r>
              <a:rPr lang="ja-JP" altLang="en-US" dirty="0" smtClean="0"/>
              <a:t>を直接</a:t>
            </a:r>
            <a:r>
              <a:rPr lang="en-US" altLang="ja-JP" dirty="0" smtClean="0"/>
              <a:t>open(2)</a:t>
            </a:r>
            <a:endParaRPr lang="ja-JP" altLang="en-US" dirty="0" smtClean="0"/>
          </a:p>
          <a:p>
            <a:endParaRPr lang="ja-JP" altLang="en-US" dirty="0" smtClean="0"/>
          </a:p>
          <a:p>
            <a:r>
              <a:rPr lang="ja-JP" altLang="en-US" dirty="0" smtClean="0"/>
              <a:t>まだ理解仕切れていない。。。</a:t>
            </a:r>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10</a:t>
            </a:fld>
            <a:endParaRPr lang="en-US"/>
          </a:p>
        </p:txBody>
      </p:sp>
      <p:sp>
        <p:nvSpPr>
          <p:cNvPr id="7" name="TextBox 6"/>
          <p:cNvSpPr txBox="1"/>
          <p:nvPr/>
        </p:nvSpPr>
        <p:spPr>
          <a:xfrm>
            <a:off x="5389234" y="2451100"/>
            <a:ext cx="3268844" cy="584775"/>
          </a:xfrm>
          <a:prstGeom prst="rect">
            <a:avLst/>
          </a:prstGeom>
          <a:noFill/>
        </p:spPr>
        <p:txBody>
          <a:bodyPr wrap="none" rtlCol="0">
            <a:spAutoFit/>
          </a:bodyPr>
          <a:lstStyle/>
          <a:p>
            <a:r>
              <a:rPr lang="ja-JP" altLang="en-US" sz="1600" dirty="0" smtClean="0">
                <a:solidFill>
                  <a:srgbClr val="C00000"/>
                </a:solidFill>
              </a:rPr>
              <a:t>この説明は割愛しますが、</a:t>
            </a:r>
            <a:endParaRPr lang="en-US" altLang="ja-JP" sz="1600" dirty="0" smtClean="0">
              <a:solidFill>
                <a:srgbClr val="C00000"/>
              </a:solidFill>
            </a:endParaRPr>
          </a:p>
          <a:p>
            <a:r>
              <a:rPr lang="ja-JP" altLang="en-US" sz="1600" dirty="0" smtClean="0">
                <a:solidFill>
                  <a:srgbClr val="C00000"/>
                </a:solidFill>
              </a:rPr>
              <a:t>面白いので興味があれば懇親会で</a:t>
            </a:r>
            <a:endParaRPr lang="en-US" sz="1600" dirty="0">
              <a:solidFill>
                <a:srgbClr val="C00000"/>
              </a:solidFill>
            </a:endParaRPr>
          </a:p>
        </p:txBody>
      </p:sp>
    </p:spTree>
    <p:extLst>
      <p:ext uri="{BB962C8B-B14F-4D97-AF65-F5344CB8AC3E}">
        <p14:creationId xmlns:p14="http://schemas.microsoft.com/office/powerpoint/2010/main" val="12187443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x-none" smtClean="0"/>
              <a:t>3/30/16</a:t>
            </a:r>
            <a:endParaRPr lang="en-US"/>
          </a:p>
        </p:txBody>
      </p:sp>
      <p:sp>
        <p:nvSpPr>
          <p:cNvPr id="3" name="Footer Placeholder 2"/>
          <p:cNvSpPr>
            <a:spLocks noGrp="1"/>
          </p:cNvSpPr>
          <p:nvPr>
            <p:ph type="ftr" sz="quarter" idx="11"/>
          </p:nvPr>
        </p:nvSpPr>
        <p:spPr/>
        <p:txBody>
          <a:bodyPr/>
          <a:lstStyle/>
          <a:p>
            <a:r>
              <a:rPr lang="ja-JP" altLang="en-US" smtClean="0"/>
              <a:t>サイボウズ・ラボユース成果報告会</a:t>
            </a:r>
            <a:endParaRPr lang="en-US"/>
          </a:p>
        </p:txBody>
      </p:sp>
      <p:sp>
        <p:nvSpPr>
          <p:cNvPr id="4" name="Slide Number Placeholder 3"/>
          <p:cNvSpPr>
            <a:spLocks noGrp="1"/>
          </p:cNvSpPr>
          <p:nvPr>
            <p:ph type="sldNum" sz="quarter" idx="12"/>
          </p:nvPr>
        </p:nvSpPr>
        <p:spPr/>
        <p:txBody>
          <a:bodyPr/>
          <a:lstStyle/>
          <a:p>
            <a:fld id="{CC15D400-9C14-254D-84D7-AF2EB5526E40}" type="slidenum">
              <a:rPr lang="en-US" smtClean="0"/>
              <a:t>11</a:t>
            </a:fld>
            <a:endParaRPr lang="en-US"/>
          </a:p>
        </p:txBody>
      </p:sp>
      <p:sp>
        <p:nvSpPr>
          <p:cNvPr id="5" name="Rectangle 4"/>
          <p:cNvSpPr/>
          <p:nvPr/>
        </p:nvSpPr>
        <p:spPr>
          <a:xfrm>
            <a:off x="2014582" y="2378055"/>
            <a:ext cx="5102679" cy="1754326"/>
          </a:xfrm>
          <a:prstGeom prst="rect">
            <a:avLst/>
          </a:prstGeom>
          <a:noFill/>
        </p:spPr>
        <p:txBody>
          <a:bodyPr wrap="none" lIns="91440" tIns="45720" rIns="91440" bIns="45720">
            <a:spAutoFit/>
          </a:bodyPr>
          <a:lstStyle/>
          <a:p>
            <a:pPr algn="ctr"/>
            <a:r>
              <a:rPr lang="en-US" altLang="ja-JP" sz="3600" b="0" cap="none" spc="0" dirty="0" smtClean="0">
                <a:ln w="0"/>
                <a:solidFill>
                  <a:schemeClr val="accent1"/>
                </a:solidFill>
                <a:effectLst>
                  <a:outerShdw blurRad="38100" dist="25400" dir="5400000" algn="ctr" rotWithShape="0">
                    <a:srgbClr val="6E747A">
                      <a:alpha val="43000"/>
                    </a:srgbClr>
                  </a:outerShdw>
                </a:effectLst>
              </a:rPr>
              <a:t>BSD</a:t>
            </a:r>
            <a:r>
              <a:rPr lang="ja-JP" altLang="en-US" sz="3600" b="0" cap="none" spc="0" dirty="0" smtClean="0">
                <a:ln w="0"/>
                <a:solidFill>
                  <a:schemeClr val="accent1"/>
                </a:solidFill>
                <a:effectLst>
                  <a:outerShdw blurRad="38100" dist="25400" dir="5400000" algn="ctr" rotWithShape="0">
                    <a:srgbClr val="6E747A">
                      <a:alpha val="43000"/>
                    </a:srgbClr>
                  </a:outerShdw>
                </a:effectLst>
              </a:rPr>
              <a:t>と</a:t>
            </a:r>
            <a:r>
              <a:rPr lang="en-US" altLang="ja-JP" sz="3600" b="0" cap="none" spc="0" dirty="0" smtClean="0">
                <a:ln w="0"/>
                <a:solidFill>
                  <a:schemeClr val="accent1"/>
                </a:solidFill>
                <a:effectLst>
                  <a:outerShdw blurRad="38100" dist="25400" dir="5400000" algn="ctr" rotWithShape="0">
                    <a:srgbClr val="6E747A">
                      <a:alpha val="43000"/>
                    </a:srgbClr>
                  </a:outerShdw>
                </a:effectLst>
              </a:rPr>
              <a:t>Linux</a:t>
            </a:r>
            <a:r>
              <a:rPr lang="ja-JP" altLang="en-US" sz="3600" b="0" cap="none" spc="0" dirty="0" smtClean="0">
                <a:ln w="0"/>
                <a:solidFill>
                  <a:schemeClr val="accent1"/>
                </a:solidFill>
                <a:effectLst>
                  <a:outerShdw blurRad="38100" dist="25400" dir="5400000" algn="ctr" rotWithShape="0">
                    <a:srgbClr val="6E747A">
                      <a:alpha val="43000"/>
                    </a:srgbClr>
                  </a:outerShdw>
                </a:effectLst>
              </a:rPr>
              <a:t>の違いの</a:t>
            </a:r>
          </a:p>
          <a:p>
            <a:pPr algn="ctr"/>
            <a:r>
              <a:rPr lang="ja-JP" altLang="en-US" sz="3600" b="0" cap="none" spc="0" dirty="0" smtClean="0">
                <a:ln w="0"/>
                <a:solidFill>
                  <a:schemeClr val="accent1"/>
                </a:solidFill>
                <a:effectLst>
                  <a:outerShdw blurRad="38100" dist="25400" dir="5400000" algn="ctr" rotWithShape="0">
                    <a:srgbClr val="6E747A">
                      <a:alpha val="43000"/>
                    </a:srgbClr>
                  </a:outerShdw>
                </a:effectLst>
              </a:rPr>
              <a:t>説明はないので雰囲気で</a:t>
            </a:r>
          </a:p>
          <a:p>
            <a:pPr algn="ctr"/>
            <a:r>
              <a:rPr lang="ja-JP" altLang="en-US" sz="3600" b="0" cap="none" spc="0" dirty="0" smtClean="0">
                <a:ln w="0"/>
                <a:solidFill>
                  <a:schemeClr val="accent1"/>
                </a:solidFill>
                <a:effectLst>
                  <a:outerShdw blurRad="38100" dist="25400" dir="5400000" algn="ctr" rotWithShape="0">
                    <a:srgbClr val="6E747A">
                      <a:alpha val="43000"/>
                    </a:srgbClr>
                  </a:outerShdw>
                </a:effectLst>
              </a:rPr>
              <a:t>感じ取ってください</a:t>
            </a:r>
            <a:endParaRPr lang="en-US" sz="36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6638010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PF_PACKET</a:t>
            </a:r>
            <a:r>
              <a:rPr lang="ja-JP" altLang="en-US" dirty="0" smtClean="0"/>
              <a:t>での</a:t>
            </a:r>
            <a:r>
              <a:rPr lang="en-US" altLang="ja-JP" dirty="0" smtClean="0"/>
              <a:t>read</a:t>
            </a:r>
            <a:r>
              <a:rPr lang="ja-JP" altLang="en-US" dirty="0" smtClean="0"/>
              <a:t>の挙動</a:t>
            </a: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12</a:t>
            </a:fld>
            <a:endParaRPr lang="en-US"/>
          </a:p>
        </p:txBody>
      </p:sp>
      <p:sp>
        <p:nvSpPr>
          <p:cNvPr id="7" name="Rectangle 6"/>
          <p:cNvSpPr/>
          <p:nvPr/>
        </p:nvSpPr>
        <p:spPr>
          <a:xfrm>
            <a:off x="1912027" y="4900399"/>
            <a:ext cx="6679933" cy="114344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912027" y="1268091"/>
            <a:ext cx="6679933" cy="35021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17071" y="1389472"/>
            <a:ext cx="1291379" cy="3970318"/>
          </a:xfrm>
          <a:prstGeom prst="rect">
            <a:avLst/>
          </a:prstGeom>
          <a:noFill/>
        </p:spPr>
        <p:txBody>
          <a:bodyPr wrap="none" rtlCol="0">
            <a:spAutoFit/>
          </a:bodyPr>
          <a:lstStyle/>
          <a:p>
            <a:pPr algn="ctr"/>
            <a:r>
              <a:rPr lang="en-US" dirty="0" smtClean="0"/>
              <a:t>User Land</a:t>
            </a:r>
          </a:p>
          <a:p>
            <a:pPr algn="ctr"/>
            <a:endParaRPr lang="en-US" dirty="0" smtClean="0"/>
          </a:p>
          <a:p>
            <a:pPr algn="ctr"/>
            <a:endParaRPr lang="en-US" dirty="0"/>
          </a:p>
          <a:p>
            <a:pPr algn="ctr"/>
            <a:endParaRPr lang="en-US" dirty="0" smtClean="0"/>
          </a:p>
          <a:p>
            <a:pPr algn="ctr"/>
            <a:endParaRPr lang="en-US" dirty="0" smtClean="0"/>
          </a:p>
          <a:p>
            <a:pPr algn="ctr"/>
            <a:endParaRPr lang="en-US" dirty="0"/>
          </a:p>
          <a:p>
            <a:pPr algn="ctr"/>
            <a:endParaRPr lang="en-US" dirty="0" smtClean="0"/>
          </a:p>
          <a:p>
            <a:pPr algn="ctr"/>
            <a:endParaRPr lang="en-US" dirty="0" smtClean="0"/>
          </a:p>
          <a:p>
            <a:pPr algn="ctr"/>
            <a:endParaRPr lang="en-US" dirty="0"/>
          </a:p>
          <a:p>
            <a:pPr algn="ctr"/>
            <a:endParaRPr lang="en-US" dirty="0" smtClean="0"/>
          </a:p>
          <a:p>
            <a:pPr algn="ctr"/>
            <a:endParaRPr lang="en-US" dirty="0" smtClean="0"/>
          </a:p>
          <a:p>
            <a:pPr algn="ctr"/>
            <a:endParaRPr lang="en-US" dirty="0" smtClean="0"/>
          </a:p>
          <a:p>
            <a:pPr algn="ctr"/>
            <a:endParaRPr lang="en-US" dirty="0"/>
          </a:p>
          <a:p>
            <a:pPr algn="ctr"/>
            <a:r>
              <a:rPr lang="en-US" dirty="0" smtClean="0"/>
              <a:t>Kernel Land</a:t>
            </a:r>
            <a:endParaRPr lang="en-US" dirty="0"/>
          </a:p>
        </p:txBody>
      </p:sp>
      <p:sp>
        <p:nvSpPr>
          <p:cNvPr id="10" name="Rectangle 9"/>
          <p:cNvSpPr/>
          <p:nvPr/>
        </p:nvSpPr>
        <p:spPr>
          <a:xfrm>
            <a:off x="6678484" y="5581462"/>
            <a:ext cx="1913476" cy="4403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Net IF</a:t>
            </a:r>
            <a:endParaRPr lang="en-US"/>
          </a:p>
        </p:txBody>
      </p:sp>
      <p:sp>
        <p:nvSpPr>
          <p:cNvPr id="11" name="Rectangle 10"/>
          <p:cNvSpPr/>
          <p:nvPr/>
        </p:nvSpPr>
        <p:spPr>
          <a:xfrm>
            <a:off x="2182512" y="1598811"/>
            <a:ext cx="1270057" cy="31892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Packet</a:t>
            </a:r>
            <a:endParaRPr lang="en-US" dirty="0"/>
          </a:p>
        </p:txBody>
      </p:sp>
      <p:sp>
        <p:nvSpPr>
          <p:cNvPr id="12" name="Rectangle 11"/>
          <p:cNvSpPr/>
          <p:nvPr/>
        </p:nvSpPr>
        <p:spPr>
          <a:xfrm>
            <a:off x="3528109" y="5021199"/>
            <a:ext cx="1270057" cy="31892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Packet</a:t>
            </a:r>
            <a:endParaRPr lang="en-US"/>
          </a:p>
        </p:txBody>
      </p:sp>
      <p:sp>
        <p:nvSpPr>
          <p:cNvPr id="13" name="Rectangle 12"/>
          <p:cNvSpPr/>
          <p:nvPr/>
        </p:nvSpPr>
        <p:spPr>
          <a:xfrm>
            <a:off x="2154475" y="5395476"/>
            <a:ext cx="1270057" cy="31892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Packet</a:t>
            </a:r>
            <a:endParaRPr lang="en-US" dirty="0"/>
          </a:p>
        </p:txBody>
      </p:sp>
      <p:sp>
        <p:nvSpPr>
          <p:cNvPr id="14" name="Rectangle 13"/>
          <p:cNvSpPr/>
          <p:nvPr/>
        </p:nvSpPr>
        <p:spPr>
          <a:xfrm>
            <a:off x="2154475" y="5017240"/>
            <a:ext cx="1270057" cy="31892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Packet</a:t>
            </a:r>
            <a:endParaRPr lang="en-US" dirty="0"/>
          </a:p>
        </p:txBody>
      </p:sp>
      <p:sp>
        <p:nvSpPr>
          <p:cNvPr id="15" name="Up Arrow 14"/>
          <p:cNvSpPr/>
          <p:nvPr/>
        </p:nvSpPr>
        <p:spPr>
          <a:xfrm>
            <a:off x="2238646" y="2127079"/>
            <a:ext cx="1276508" cy="256072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copy</a:t>
            </a:r>
            <a:endParaRPr lang="en-US"/>
          </a:p>
        </p:txBody>
      </p:sp>
    </p:spTree>
    <p:extLst>
      <p:ext uri="{BB962C8B-B14F-4D97-AF65-F5344CB8AC3E}">
        <p14:creationId xmlns:p14="http://schemas.microsoft.com/office/powerpoint/2010/main" val="8224710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BPF</a:t>
            </a:r>
            <a:r>
              <a:rPr lang="ja-JP" altLang="en-US" dirty="0" smtClean="0"/>
              <a:t>での</a:t>
            </a:r>
            <a:r>
              <a:rPr lang="en-US" altLang="ja-JP" dirty="0" smtClean="0"/>
              <a:t>read</a:t>
            </a:r>
            <a:r>
              <a:rPr lang="ja-JP" altLang="en-US" dirty="0" smtClean="0"/>
              <a:t>の挙動</a:t>
            </a: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13</a:t>
            </a:fld>
            <a:endParaRPr lang="en-US"/>
          </a:p>
        </p:txBody>
      </p:sp>
      <p:sp>
        <p:nvSpPr>
          <p:cNvPr id="7" name="Rectangle 6"/>
          <p:cNvSpPr/>
          <p:nvPr/>
        </p:nvSpPr>
        <p:spPr>
          <a:xfrm>
            <a:off x="1868996" y="4900400"/>
            <a:ext cx="6679933" cy="114344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868996" y="1268092"/>
            <a:ext cx="6679933" cy="35021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74040" y="1389473"/>
            <a:ext cx="1291379" cy="3970318"/>
          </a:xfrm>
          <a:prstGeom prst="rect">
            <a:avLst/>
          </a:prstGeom>
          <a:noFill/>
        </p:spPr>
        <p:txBody>
          <a:bodyPr wrap="none" rtlCol="0">
            <a:spAutoFit/>
          </a:bodyPr>
          <a:lstStyle/>
          <a:p>
            <a:pPr algn="ctr"/>
            <a:r>
              <a:rPr lang="en-US" dirty="0" smtClean="0"/>
              <a:t>User Land</a:t>
            </a:r>
          </a:p>
          <a:p>
            <a:pPr algn="ctr"/>
            <a:endParaRPr lang="en-US" dirty="0" smtClean="0"/>
          </a:p>
          <a:p>
            <a:pPr algn="ctr"/>
            <a:endParaRPr lang="en-US" dirty="0"/>
          </a:p>
          <a:p>
            <a:pPr algn="ctr"/>
            <a:endParaRPr lang="en-US" dirty="0" smtClean="0"/>
          </a:p>
          <a:p>
            <a:pPr algn="ctr"/>
            <a:endParaRPr lang="en-US" dirty="0" smtClean="0"/>
          </a:p>
          <a:p>
            <a:pPr algn="ctr"/>
            <a:endParaRPr lang="en-US" dirty="0"/>
          </a:p>
          <a:p>
            <a:pPr algn="ctr"/>
            <a:endParaRPr lang="en-US" dirty="0" smtClean="0"/>
          </a:p>
          <a:p>
            <a:pPr algn="ctr"/>
            <a:endParaRPr lang="en-US" dirty="0" smtClean="0"/>
          </a:p>
          <a:p>
            <a:pPr algn="ctr"/>
            <a:endParaRPr lang="en-US" dirty="0"/>
          </a:p>
          <a:p>
            <a:pPr algn="ctr"/>
            <a:endParaRPr lang="en-US" dirty="0" smtClean="0"/>
          </a:p>
          <a:p>
            <a:pPr algn="ctr"/>
            <a:endParaRPr lang="en-US" dirty="0" smtClean="0"/>
          </a:p>
          <a:p>
            <a:pPr algn="ctr"/>
            <a:endParaRPr lang="en-US" dirty="0" smtClean="0"/>
          </a:p>
          <a:p>
            <a:pPr algn="ctr"/>
            <a:endParaRPr lang="en-US" dirty="0"/>
          </a:p>
          <a:p>
            <a:pPr algn="ctr"/>
            <a:r>
              <a:rPr lang="en-US" dirty="0" smtClean="0"/>
              <a:t>Kernel Land</a:t>
            </a:r>
            <a:endParaRPr lang="en-US" dirty="0"/>
          </a:p>
        </p:txBody>
      </p:sp>
      <p:sp>
        <p:nvSpPr>
          <p:cNvPr id="10" name="Rectangle 9"/>
          <p:cNvSpPr/>
          <p:nvPr/>
        </p:nvSpPr>
        <p:spPr>
          <a:xfrm>
            <a:off x="6635453" y="5581463"/>
            <a:ext cx="1913476" cy="4403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Net IF</a:t>
            </a:r>
            <a:endParaRPr lang="en-US"/>
          </a:p>
        </p:txBody>
      </p:sp>
      <p:sp>
        <p:nvSpPr>
          <p:cNvPr id="11" name="Rectangle 10"/>
          <p:cNvSpPr/>
          <p:nvPr/>
        </p:nvSpPr>
        <p:spPr>
          <a:xfrm>
            <a:off x="5376494" y="5017241"/>
            <a:ext cx="1270057" cy="31892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Packet</a:t>
            </a:r>
            <a:endParaRPr lang="en-US"/>
          </a:p>
        </p:txBody>
      </p:sp>
      <p:sp>
        <p:nvSpPr>
          <p:cNvPr id="12" name="Rectangle 11"/>
          <p:cNvSpPr/>
          <p:nvPr/>
        </p:nvSpPr>
        <p:spPr>
          <a:xfrm>
            <a:off x="4372908" y="5017241"/>
            <a:ext cx="1003585" cy="3189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BPF </a:t>
            </a:r>
            <a:r>
              <a:rPr lang="en-US" dirty="0" err="1" smtClean="0"/>
              <a:t>Hdr</a:t>
            </a:r>
            <a:endParaRPr lang="en-US" dirty="0"/>
          </a:p>
        </p:txBody>
      </p:sp>
      <p:sp>
        <p:nvSpPr>
          <p:cNvPr id="13" name="Rectangle 12"/>
          <p:cNvSpPr/>
          <p:nvPr/>
        </p:nvSpPr>
        <p:spPr>
          <a:xfrm>
            <a:off x="2988779" y="5395477"/>
            <a:ext cx="1270057" cy="31892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Packet</a:t>
            </a:r>
            <a:endParaRPr lang="en-US" dirty="0"/>
          </a:p>
        </p:txBody>
      </p:sp>
      <p:sp>
        <p:nvSpPr>
          <p:cNvPr id="14" name="Rectangle 13"/>
          <p:cNvSpPr/>
          <p:nvPr/>
        </p:nvSpPr>
        <p:spPr>
          <a:xfrm>
            <a:off x="1985193" y="5395477"/>
            <a:ext cx="1003585" cy="3189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BPF </a:t>
            </a:r>
            <a:r>
              <a:rPr lang="en-US" dirty="0" err="1" smtClean="0"/>
              <a:t>Hdr</a:t>
            </a:r>
            <a:endParaRPr lang="en-US" dirty="0"/>
          </a:p>
        </p:txBody>
      </p:sp>
      <p:sp>
        <p:nvSpPr>
          <p:cNvPr id="15" name="Rectangle 14"/>
          <p:cNvSpPr/>
          <p:nvPr/>
        </p:nvSpPr>
        <p:spPr>
          <a:xfrm>
            <a:off x="2988779" y="5017241"/>
            <a:ext cx="1270057" cy="31892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Packet</a:t>
            </a:r>
            <a:endParaRPr lang="en-US" dirty="0"/>
          </a:p>
        </p:txBody>
      </p:sp>
      <p:sp>
        <p:nvSpPr>
          <p:cNvPr id="16" name="Rectangle 15"/>
          <p:cNvSpPr/>
          <p:nvPr/>
        </p:nvSpPr>
        <p:spPr>
          <a:xfrm>
            <a:off x="1985193" y="5017241"/>
            <a:ext cx="1003585" cy="3189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BPF </a:t>
            </a:r>
            <a:r>
              <a:rPr lang="en-US" dirty="0" err="1" smtClean="0"/>
              <a:t>Hdr</a:t>
            </a:r>
            <a:endParaRPr lang="en-US" dirty="0"/>
          </a:p>
        </p:txBody>
      </p:sp>
      <p:sp>
        <p:nvSpPr>
          <p:cNvPr id="17" name="Up Arrow 16"/>
          <p:cNvSpPr/>
          <p:nvPr/>
        </p:nvSpPr>
        <p:spPr>
          <a:xfrm>
            <a:off x="2214972" y="2593654"/>
            <a:ext cx="1276508" cy="209415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copy</a:t>
            </a:r>
            <a:endParaRPr lang="en-US"/>
          </a:p>
        </p:txBody>
      </p:sp>
      <p:sp>
        <p:nvSpPr>
          <p:cNvPr id="18" name="Rectangle 17"/>
          <p:cNvSpPr/>
          <p:nvPr/>
        </p:nvSpPr>
        <p:spPr>
          <a:xfrm>
            <a:off x="3003995" y="1643227"/>
            <a:ext cx="1270057" cy="31892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Packet</a:t>
            </a:r>
            <a:endParaRPr lang="en-US" dirty="0"/>
          </a:p>
        </p:txBody>
      </p:sp>
      <p:sp>
        <p:nvSpPr>
          <p:cNvPr id="19" name="Rectangle 18"/>
          <p:cNvSpPr/>
          <p:nvPr/>
        </p:nvSpPr>
        <p:spPr>
          <a:xfrm>
            <a:off x="2000409" y="1643227"/>
            <a:ext cx="1003585" cy="3189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BPF </a:t>
            </a:r>
            <a:r>
              <a:rPr lang="en-US" dirty="0" err="1" smtClean="0"/>
              <a:t>Hdr</a:t>
            </a:r>
            <a:endParaRPr lang="en-US" dirty="0"/>
          </a:p>
        </p:txBody>
      </p:sp>
      <p:sp>
        <p:nvSpPr>
          <p:cNvPr id="20" name="Rectangle 19"/>
          <p:cNvSpPr/>
          <p:nvPr/>
        </p:nvSpPr>
        <p:spPr>
          <a:xfrm>
            <a:off x="5391710" y="1638274"/>
            <a:ext cx="1270057" cy="31892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Packet</a:t>
            </a:r>
            <a:endParaRPr lang="en-US"/>
          </a:p>
        </p:txBody>
      </p:sp>
      <p:sp>
        <p:nvSpPr>
          <p:cNvPr id="21" name="Rectangle 20"/>
          <p:cNvSpPr/>
          <p:nvPr/>
        </p:nvSpPr>
        <p:spPr>
          <a:xfrm>
            <a:off x="4388124" y="1638274"/>
            <a:ext cx="1003585" cy="3189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BPF </a:t>
            </a:r>
            <a:r>
              <a:rPr lang="en-US" dirty="0" err="1" smtClean="0"/>
              <a:t>Hdr</a:t>
            </a:r>
            <a:endParaRPr lang="en-US" dirty="0"/>
          </a:p>
        </p:txBody>
      </p:sp>
      <p:sp>
        <p:nvSpPr>
          <p:cNvPr id="22" name="Rectangle 21"/>
          <p:cNvSpPr/>
          <p:nvPr/>
        </p:nvSpPr>
        <p:spPr>
          <a:xfrm>
            <a:off x="3003995" y="2016510"/>
            <a:ext cx="1270057" cy="31892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Packet</a:t>
            </a:r>
            <a:endParaRPr lang="en-US" dirty="0"/>
          </a:p>
        </p:txBody>
      </p:sp>
      <p:sp>
        <p:nvSpPr>
          <p:cNvPr id="23" name="Rectangle 22"/>
          <p:cNvSpPr/>
          <p:nvPr/>
        </p:nvSpPr>
        <p:spPr>
          <a:xfrm>
            <a:off x="2000409" y="2016510"/>
            <a:ext cx="1003585" cy="3189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BPF </a:t>
            </a:r>
            <a:r>
              <a:rPr lang="en-US" dirty="0" err="1" smtClean="0"/>
              <a:t>Hdr</a:t>
            </a:r>
            <a:endParaRPr lang="en-US" dirty="0"/>
          </a:p>
        </p:txBody>
      </p:sp>
    </p:spTree>
    <p:extLst>
      <p:ext uri="{BB962C8B-B14F-4D97-AF65-F5344CB8AC3E}">
        <p14:creationId xmlns:p14="http://schemas.microsoft.com/office/powerpoint/2010/main" val="20661516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LibPGEN</a:t>
            </a:r>
            <a:r>
              <a:rPr lang="ja-JP" altLang="en-US" dirty="0" smtClean="0"/>
              <a:t>での実装</a:t>
            </a:r>
            <a:r>
              <a:rPr lang="en-US" altLang="ja-JP" dirty="0" smtClean="0"/>
              <a:t> (BSD</a:t>
            </a:r>
            <a:r>
              <a:rPr lang="ja-JP" altLang="en-US" dirty="0" smtClean="0"/>
              <a:t>用</a:t>
            </a:r>
            <a:r>
              <a:rPr lang="en-US" altLang="ja-JP" dirty="0" smtClean="0"/>
              <a:t>)</a:t>
            </a: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14</a:t>
            </a:fld>
            <a:endParaRPr lang="en-US"/>
          </a:p>
        </p:txBody>
      </p:sp>
      <p:sp>
        <p:nvSpPr>
          <p:cNvPr id="7" name="Rectangle 6"/>
          <p:cNvSpPr/>
          <p:nvPr/>
        </p:nvSpPr>
        <p:spPr>
          <a:xfrm>
            <a:off x="1955056" y="4878884"/>
            <a:ext cx="6679933" cy="114344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955056" y="1246576"/>
            <a:ext cx="6679933" cy="35021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090070" y="3038306"/>
            <a:ext cx="6409904" cy="130895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43402" y="1367957"/>
            <a:ext cx="1524777" cy="3970318"/>
          </a:xfrm>
          <a:prstGeom prst="rect">
            <a:avLst/>
          </a:prstGeom>
          <a:noFill/>
        </p:spPr>
        <p:txBody>
          <a:bodyPr wrap="none" rtlCol="0">
            <a:spAutoFit/>
          </a:bodyPr>
          <a:lstStyle/>
          <a:p>
            <a:pPr algn="ctr"/>
            <a:r>
              <a:rPr lang="en-US" dirty="0" smtClean="0"/>
              <a:t>User Land</a:t>
            </a:r>
          </a:p>
          <a:p>
            <a:pPr algn="ctr"/>
            <a:endParaRPr lang="en-US" dirty="0" smtClean="0"/>
          </a:p>
          <a:p>
            <a:pPr algn="ctr"/>
            <a:endParaRPr lang="en-US" dirty="0"/>
          </a:p>
          <a:p>
            <a:pPr algn="ctr"/>
            <a:endParaRPr lang="en-US" dirty="0" smtClean="0"/>
          </a:p>
          <a:p>
            <a:pPr algn="ctr"/>
            <a:endParaRPr lang="en-US" dirty="0" smtClean="0"/>
          </a:p>
          <a:p>
            <a:pPr algn="ctr"/>
            <a:endParaRPr lang="en-US" dirty="0"/>
          </a:p>
          <a:p>
            <a:pPr algn="ctr"/>
            <a:r>
              <a:rPr lang="en-US" dirty="0" smtClean="0"/>
              <a:t>Sub User Land</a:t>
            </a:r>
          </a:p>
          <a:p>
            <a:pPr algn="ctr"/>
            <a:endParaRPr lang="en-US" dirty="0" smtClean="0"/>
          </a:p>
          <a:p>
            <a:pPr algn="ctr"/>
            <a:endParaRPr lang="en-US" dirty="0"/>
          </a:p>
          <a:p>
            <a:pPr algn="ctr"/>
            <a:endParaRPr lang="en-US" dirty="0" smtClean="0"/>
          </a:p>
          <a:p>
            <a:pPr algn="ctr"/>
            <a:endParaRPr lang="en-US" dirty="0" smtClean="0"/>
          </a:p>
          <a:p>
            <a:pPr algn="ctr"/>
            <a:endParaRPr lang="en-US" dirty="0" smtClean="0"/>
          </a:p>
          <a:p>
            <a:pPr algn="ctr"/>
            <a:endParaRPr lang="en-US" dirty="0"/>
          </a:p>
          <a:p>
            <a:pPr algn="ctr"/>
            <a:r>
              <a:rPr lang="en-US" dirty="0" smtClean="0"/>
              <a:t>Kernel Land</a:t>
            </a:r>
            <a:endParaRPr lang="en-US" dirty="0"/>
          </a:p>
        </p:txBody>
      </p:sp>
      <p:sp>
        <p:nvSpPr>
          <p:cNvPr id="11" name="Rectangle 10"/>
          <p:cNvSpPr/>
          <p:nvPr/>
        </p:nvSpPr>
        <p:spPr>
          <a:xfrm>
            <a:off x="6721513" y="5559947"/>
            <a:ext cx="1913476" cy="4403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Net IF</a:t>
            </a:r>
            <a:endParaRPr lang="en-US"/>
          </a:p>
        </p:txBody>
      </p:sp>
      <p:sp>
        <p:nvSpPr>
          <p:cNvPr id="12" name="Rectangle 11"/>
          <p:cNvSpPr/>
          <p:nvPr/>
        </p:nvSpPr>
        <p:spPr>
          <a:xfrm>
            <a:off x="5737728" y="3307250"/>
            <a:ext cx="1270057" cy="31892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Packet</a:t>
            </a:r>
            <a:endParaRPr lang="en-US" dirty="0"/>
          </a:p>
        </p:txBody>
      </p:sp>
      <p:sp>
        <p:nvSpPr>
          <p:cNvPr id="13" name="Rectangle 12"/>
          <p:cNvSpPr/>
          <p:nvPr/>
        </p:nvSpPr>
        <p:spPr>
          <a:xfrm>
            <a:off x="4734142" y="3307250"/>
            <a:ext cx="1003585" cy="3189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BPF </a:t>
            </a:r>
            <a:r>
              <a:rPr lang="en-US" dirty="0" err="1" smtClean="0"/>
              <a:t>Hdr</a:t>
            </a:r>
            <a:endParaRPr lang="en-US" dirty="0"/>
          </a:p>
        </p:txBody>
      </p:sp>
      <p:sp>
        <p:nvSpPr>
          <p:cNvPr id="14" name="Rectangle 13"/>
          <p:cNvSpPr/>
          <p:nvPr/>
        </p:nvSpPr>
        <p:spPr>
          <a:xfrm>
            <a:off x="3350013" y="3685486"/>
            <a:ext cx="1270057" cy="31892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Packet</a:t>
            </a:r>
            <a:endParaRPr lang="en-US" dirty="0"/>
          </a:p>
        </p:txBody>
      </p:sp>
      <p:sp>
        <p:nvSpPr>
          <p:cNvPr id="15" name="Rectangle 14"/>
          <p:cNvSpPr/>
          <p:nvPr/>
        </p:nvSpPr>
        <p:spPr>
          <a:xfrm>
            <a:off x="2346427" y="3685486"/>
            <a:ext cx="1003585" cy="3189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BPF </a:t>
            </a:r>
            <a:r>
              <a:rPr lang="en-US" dirty="0" err="1" smtClean="0"/>
              <a:t>Hdr</a:t>
            </a:r>
            <a:endParaRPr lang="en-US" dirty="0"/>
          </a:p>
        </p:txBody>
      </p:sp>
      <p:sp>
        <p:nvSpPr>
          <p:cNvPr id="16" name="Rectangle 15"/>
          <p:cNvSpPr/>
          <p:nvPr/>
        </p:nvSpPr>
        <p:spPr>
          <a:xfrm>
            <a:off x="3350013" y="3307250"/>
            <a:ext cx="1270057" cy="31892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Packet</a:t>
            </a:r>
            <a:endParaRPr lang="en-US" dirty="0"/>
          </a:p>
        </p:txBody>
      </p:sp>
      <p:sp>
        <p:nvSpPr>
          <p:cNvPr id="17" name="Rectangle 16"/>
          <p:cNvSpPr/>
          <p:nvPr/>
        </p:nvSpPr>
        <p:spPr>
          <a:xfrm>
            <a:off x="2346427" y="3307250"/>
            <a:ext cx="1003585" cy="3189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BPF </a:t>
            </a:r>
            <a:r>
              <a:rPr lang="en-US" dirty="0" err="1" smtClean="0"/>
              <a:t>Hdr</a:t>
            </a:r>
            <a:endParaRPr lang="en-US" dirty="0"/>
          </a:p>
        </p:txBody>
      </p:sp>
      <p:sp>
        <p:nvSpPr>
          <p:cNvPr id="18" name="Rectangle 17"/>
          <p:cNvSpPr/>
          <p:nvPr/>
        </p:nvSpPr>
        <p:spPr>
          <a:xfrm>
            <a:off x="5462554" y="4995725"/>
            <a:ext cx="1270057" cy="31892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Packet</a:t>
            </a:r>
            <a:endParaRPr lang="en-US"/>
          </a:p>
        </p:txBody>
      </p:sp>
      <p:sp>
        <p:nvSpPr>
          <p:cNvPr id="19" name="Rectangle 18"/>
          <p:cNvSpPr/>
          <p:nvPr/>
        </p:nvSpPr>
        <p:spPr>
          <a:xfrm>
            <a:off x="4458968" y="4995725"/>
            <a:ext cx="1003585" cy="3189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BPF </a:t>
            </a:r>
            <a:r>
              <a:rPr lang="en-US" dirty="0" err="1" smtClean="0"/>
              <a:t>Hdr</a:t>
            </a:r>
            <a:endParaRPr lang="en-US" dirty="0"/>
          </a:p>
        </p:txBody>
      </p:sp>
      <p:sp>
        <p:nvSpPr>
          <p:cNvPr id="20" name="Rectangle 19"/>
          <p:cNvSpPr/>
          <p:nvPr/>
        </p:nvSpPr>
        <p:spPr>
          <a:xfrm>
            <a:off x="3074839" y="5373961"/>
            <a:ext cx="1270057" cy="31892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Packet</a:t>
            </a:r>
            <a:endParaRPr lang="en-US" dirty="0"/>
          </a:p>
        </p:txBody>
      </p:sp>
      <p:sp>
        <p:nvSpPr>
          <p:cNvPr id="21" name="Rectangle 20"/>
          <p:cNvSpPr/>
          <p:nvPr/>
        </p:nvSpPr>
        <p:spPr>
          <a:xfrm>
            <a:off x="2071253" y="5373961"/>
            <a:ext cx="1003585" cy="3189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BPF </a:t>
            </a:r>
            <a:r>
              <a:rPr lang="en-US" dirty="0" err="1" smtClean="0"/>
              <a:t>Hdr</a:t>
            </a:r>
            <a:endParaRPr lang="en-US" dirty="0"/>
          </a:p>
        </p:txBody>
      </p:sp>
      <p:sp>
        <p:nvSpPr>
          <p:cNvPr id="22" name="Rectangle 21"/>
          <p:cNvSpPr/>
          <p:nvPr/>
        </p:nvSpPr>
        <p:spPr>
          <a:xfrm>
            <a:off x="3074839" y="4995725"/>
            <a:ext cx="1270057" cy="31892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Packet</a:t>
            </a:r>
            <a:endParaRPr lang="en-US" dirty="0"/>
          </a:p>
        </p:txBody>
      </p:sp>
      <p:sp>
        <p:nvSpPr>
          <p:cNvPr id="23" name="Rectangle 22"/>
          <p:cNvSpPr/>
          <p:nvPr/>
        </p:nvSpPr>
        <p:spPr>
          <a:xfrm>
            <a:off x="2071253" y="4995725"/>
            <a:ext cx="1003585" cy="3189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BPF </a:t>
            </a:r>
            <a:r>
              <a:rPr lang="en-US" dirty="0" err="1" smtClean="0"/>
              <a:t>Hdr</a:t>
            </a:r>
            <a:endParaRPr lang="en-US" dirty="0"/>
          </a:p>
        </p:txBody>
      </p:sp>
      <p:sp>
        <p:nvSpPr>
          <p:cNvPr id="24" name="Up Arrow 23"/>
          <p:cNvSpPr/>
          <p:nvPr/>
        </p:nvSpPr>
        <p:spPr>
          <a:xfrm>
            <a:off x="2358783" y="2190482"/>
            <a:ext cx="1276508" cy="63679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copy</a:t>
            </a:r>
            <a:endParaRPr lang="en-US"/>
          </a:p>
        </p:txBody>
      </p:sp>
      <p:sp>
        <p:nvSpPr>
          <p:cNvPr id="25" name="Up Arrow 24"/>
          <p:cNvSpPr/>
          <p:nvPr/>
        </p:nvSpPr>
        <p:spPr>
          <a:xfrm>
            <a:off x="3220788" y="4323614"/>
            <a:ext cx="1276508" cy="63679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copy</a:t>
            </a:r>
            <a:endParaRPr lang="en-US"/>
          </a:p>
        </p:txBody>
      </p:sp>
      <p:sp>
        <p:nvSpPr>
          <p:cNvPr id="26" name="Rectangle 25"/>
          <p:cNvSpPr/>
          <p:nvPr/>
        </p:nvSpPr>
        <p:spPr>
          <a:xfrm>
            <a:off x="2216761" y="1498141"/>
            <a:ext cx="1270057" cy="31892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Packet</a:t>
            </a:r>
            <a:endParaRPr lang="en-US" dirty="0"/>
          </a:p>
        </p:txBody>
      </p:sp>
      <p:sp>
        <p:nvSpPr>
          <p:cNvPr id="27" name="Rectangle 26"/>
          <p:cNvSpPr/>
          <p:nvPr/>
        </p:nvSpPr>
        <p:spPr>
          <a:xfrm>
            <a:off x="4788033" y="1029829"/>
            <a:ext cx="4278993" cy="523220"/>
          </a:xfrm>
          <a:prstGeom prst="rect">
            <a:avLst/>
          </a:prstGeom>
          <a:noFill/>
        </p:spPr>
        <p:txBody>
          <a:bodyPr wrap="none" lIns="91440" tIns="45720" rIns="91440" bIns="45720">
            <a:spAutoFit/>
          </a:bodyPr>
          <a:lstStyle/>
          <a:p>
            <a:pPr algn="ctr"/>
            <a:r>
              <a:rPr lang="en-US" altLang="ja-JP" sz="2800" b="0" cap="none" spc="0" dirty="0" smtClean="0">
                <a:ln w="0"/>
                <a:solidFill>
                  <a:schemeClr val="accent1"/>
                </a:solidFill>
                <a:effectLst>
                  <a:outerShdw blurRad="38100" dist="25400" dir="5400000" algn="ctr" rotWithShape="0">
                    <a:srgbClr val="6E747A">
                      <a:alpha val="43000"/>
                    </a:srgbClr>
                  </a:outerShdw>
                </a:effectLst>
              </a:rPr>
              <a:t>Special Thanks, KOZOS Sakai</a:t>
            </a:r>
            <a:endParaRPr lang="en-US" altLang="ja-JP" sz="28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0001087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x-none" smtClean="0"/>
              <a:t>3/30/16</a:t>
            </a:r>
            <a:endParaRPr lang="en-US"/>
          </a:p>
        </p:txBody>
      </p:sp>
      <p:sp>
        <p:nvSpPr>
          <p:cNvPr id="3" name="Footer Placeholder 2"/>
          <p:cNvSpPr>
            <a:spLocks noGrp="1"/>
          </p:cNvSpPr>
          <p:nvPr>
            <p:ph type="ftr" sz="quarter" idx="11"/>
          </p:nvPr>
        </p:nvSpPr>
        <p:spPr/>
        <p:txBody>
          <a:bodyPr/>
          <a:lstStyle/>
          <a:p>
            <a:r>
              <a:rPr lang="ja-JP" altLang="en-US" smtClean="0"/>
              <a:t>サイボウズ・ラボユース成果報告会</a:t>
            </a:r>
            <a:endParaRPr lang="en-US"/>
          </a:p>
        </p:txBody>
      </p:sp>
      <p:sp>
        <p:nvSpPr>
          <p:cNvPr id="4" name="Slide Number Placeholder 3"/>
          <p:cNvSpPr>
            <a:spLocks noGrp="1"/>
          </p:cNvSpPr>
          <p:nvPr>
            <p:ph type="sldNum" sz="quarter" idx="12"/>
          </p:nvPr>
        </p:nvSpPr>
        <p:spPr/>
        <p:txBody>
          <a:bodyPr/>
          <a:lstStyle/>
          <a:p>
            <a:fld id="{CC15D400-9C14-254D-84D7-AF2EB5526E40}" type="slidenum">
              <a:rPr lang="en-US" smtClean="0"/>
              <a:t>15</a:t>
            </a:fld>
            <a:endParaRPr lang="en-US"/>
          </a:p>
        </p:txBody>
      </p:sp>
      <p:sp>
        <p:nvSpPr>
          <p:cNvPr id="5" name="Rectangle 4"/>
          <p:cNvSpPr/>
          <p:nvPr/>
        </p:nvSpPr>
        <p:spPr>
          <a:xfrm>
            <a:off x="2109159" y="2977495"/>
            <a:ext cx="4913525" cy="646331"/>
          </a:xfrm>
          <a:prstGeom prst="rect">
            <a:avLst/>
          </a:prstGeom>
          <a:noFill/>
        </p:spPr>
        <p:txBody>
          <a:bodyPr wrap="none" lIns="91440" tIns="45720" rIns="91440" bIns="45720">
            <a:spAutoFit/>
          </a:bodyPr>
          <a:lstStyle/>
          <a:p>
            <a:pPr algn="ctr"/>
            <a:r>
              <a:rPr lang="ja-JP" altLang="en-US" sz="3600" b="0" cap="none" spc="0" smtClean="0">
                <a:ln w="0"/>
                <a:solidFill>
                  <a:schemeClr val="accent1"/>
                </a:solidFill>
                <a:effectLst>
                  <a:outerShdw blurRad="38100" dist="25400" dir="5400000" algn="ctr" rotWithShape="0">
                    <a:srgbClr val="6E747A">
                      <a:alpha val="43000"/>
                    </a:srgbClr>
                  </a:outerShdw>
                </a:effectLst>
              </a:rPr>
              <a:t>感じ取る時間終わりです</a:t>
            </a:r>
          </a:p>
        </p:txBody>
      </p:sp>
    </p:spTree>
    <p:extLst>
      <p:ext uri="{BB962C8B-B14F-4D97-AF65-F5344CB8AC3E}">
        <p14:creationId xmlns:p14="http://schemas.microsoft.com/office/powerpoint/2010/main" val="9901675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LibPGEN: Core</a:t>
            </a:r>
            <a:endParaRPr lang="en-US" dirty="0"/>
          </a:p>
        </p:txBody>
      </p:sp>
      <p:sp>
        <p:nvSpPr>
          <p:cNvPr id="3" name="Content Placeholder 2"/>
          <p:cNvSpPr>
            <a:spLocks noGrp="1"/>
          </p:cNvSpPr>
          <p:nvPr>
            <p:ph idx="1"/>
          </p:nvPr>
        </p:nvSpPr>
        <p:spPr/>
        <p:txBody>
          <a:bodyPr/>
          <a:lstStyle/>
          <a:p>
            <a:r>
              <a:rPr lang="ja-JP" altLang="en-US" dirty="0" smtClean="0"/>
              <a:t>現在このライブラリで一番大事なところ</a:t>
            </a:r>
          </a:p>
          <a:p>
            <a:endParaRPr lang="ja-JP" altLang="en-US" dirty="0" smtClean="0"/>
          </a:p>
          <a:p>
            <a:r>
              <a:rPr lang="ja-JP" altLang="en-US" dirty="0" smtClean="0"/>
              <a:t>パケット解析などをサポートするクラス群</a:t>
            </a:r>
          </a:p>
          <a:p>
            <a:endParaRPr lang="ja-JP" altLang="en-US" dirty="0" smtClean="0"/>
          </a:p>
          <a:p>
            <a:r>
              <a:rPr lang="ja-JP" altLang="en-US" dirty="0" smtClean="0"/>
              <a:t>パケットのバイナリ生成、既存のバイナリを解析、</a:t>
            </a:r>
            <a:br>
              <a:rPr lang="ja-JP" altLang="en-US" dirty="0" smtClean="0"/>
            </a:br>
            <a:r>
              <a:rPr lang="ja-JP" altLang="en-US" dirty="0" smtClean="0"/>
              <a:t>　既存のバイナリを編集などのことができる</a:t>
            </a:r>
            <a:endParaRPr lang="en-US" altLang="ja-JP" dirty="0" smtClean="0"/>
          </a:p>
          <a:p>
            <a:endParaRPr lang="en-US" altLang="ja-JP"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16</a:t>
            </a:fld>
            <a:endParaRPr lang="en-US"/>
          </a:p>
        </p:txBody>
      </p:sp>
    </p:spTree>
    <p:extLst>
      <p:ext uri="{BB962C8B-B14F-4D97-AF65-F5344CB8AC3E}">
        <p14:creationId xmlns:p14="http://schemas.microsoft.com/office/powerpoint/2010/main" val="2957503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LibPGEN: Core</a:t>
            </a:r>
            <a:endParaRPr lang="en-US" dirty="0"/>
          </a:p>
        </p:txBody>
      </p:sp>
      <p:sp>
        <p:nvSpPr>
          <p:cNvPr id="3" name="Content Placeholder 2"/>
          <p:cNvSpPr>
            <a:spLocks noGrp="1"/>
          </p:cNvSpPr>
          <p:nvPr>
            <p:ph idx="1"/>
          </p:nvPr>
        </p:nvSpPr>
        <p:spPr>
          <a:xfrm>
            <a:off x="4797911" y="1181100"/>
            <a:ext cx="4219088" cy="5062724"/>
          </a:xfrm>
        </p:spPr>
        <p:txBody>
          <a:bodyPr/>
          <a:lstStyle/>
          <a:p>
            <a:endParaRPr lang="ja-JP" altLang="en-US" dirty="0" smtClean="0"/>
          </a:p>
          <a:p>
            <a:r>
              <a:rPr lang="ja-JP" altLang="en-US" dirty="0" smtClean="0"/>
              <a:t>使用用途</a:t>
            </a:r>
          </a:p>
          <a:p>
            <a:pPr lvl="1"/>
            <a:r>
              <a:rPr lang="ja-JP" altLang="en-US" dirty="0" smtClean="0"/>
              <a:t>ゼロからパケットのバイナリを組み立て</a:t>
            </a:r>
          </a:p>
          <a:p>
            <a:pPr lvl="1"/>
            <a:r>
              <a:rPr lang="ja-JP" altLang="en-US" dirty="0" smtClean="0"/>
              <a:t>既存のバイナリを変更</a:t>
            </a:r>
          </a:p>
          <a:p>
            <a:pPr lvl="1"/>
            <a:r>
              <a:rPr lang="ja-JP" altLang="en-US" dirty="0" smtClean="0"/>
              <a:t>長さを変えたり途中に追加など柔軟に</a:t>
            </a:r>
          </a:p>
          <a:p>
            <a:endParaRPr lang="ja-JP" altLang="en-US" dirty="0" smtClean="0"/>
          </a:p>
          <a:p>
            <a:r>
              <a:rPr lang="ja-JP" altLang="en-US" dirty="0" smtClean="0"/>
              <a:t>パケットクラスとして実装</a:t>
            </a:r>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17</a:t>
            </a:fld>
            <a:endParaRPr lang="en-US"/>
          </a:p>
        </p:txBody>
      </p:sp>
      <p:sp>
        <p:nvSpPr>
          <p:cNvPr id="7" name="Rectangle 6"/>
          <p:cNvSpPr/>
          <p:nvPr/>
        </p:nvSpPr>
        <p:spPr>
          <a:xfrm>
            <a:off x="451821" y="3069300"/>
            <a:ext cx="3761972" cy="705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mtClean="0"/>
              <a:t>Packet Class</a:t>
            </a:r>
            <a:endParaRPr lang="en-US" sz="2800" dirty="0"/>
          </a:p>
        </p:txBody>
      </p:sp>
      <p:sp>
        <p:nvSpPr>
          <p:cNvPr id="8" name="TextBox 7"/>
          <p:cNvSpPr txBox="1"/>
          <p:nvPr/>
        </p:nvSpPr>
        <p:spPr>
          <a:xfrm>
            <a:off x="139700" y="1267657"/>
            <a:ext cx="4389269" cy="954107"/>
          </a:xfrm>
          <a:prstGeom prst="rect">
            <a:avLst/>
          </a:prstGeom>
          <a:noFill/>
        </p:spPr>
        <p:txBody>
          <a:bodyPr wrap="square" rtlCol="0">
            <a:spAutoFit/>
          </a:bodyPr>
          <a:lstStyle/>
          <a:p>
            <a:r>
              <a:rPr lang="ro-RO" sz="1400" dirty="0" err="1" smtClean="0">
                <a:latin typeface="Hack" charset="0"/>
                <a:ea typeface="Hack" charset="0"/>
                <a:cs typeface="Hack" charset="0"/>
              </a:rPr>
              <a:t>ffff</a:t>
            </a:r>
            <a:r>
              <a:rPr lang="ro-RO" sz="1400" dirty="0" smtClean="0">
                <a:latin typeface="Hack" charset="0"/>
                <a:ea typeface="Hack" charset="0"/>
                <a:cs typeface="Hack" charset="0"/>
              </a:rPr>
              <a:t> </a:t>
            </a:r>
            <a:r>
              <a:rPr lang="ro-RO" sz="1400" dirty="0" err="1" smtClean="0">
                <a:latin typeface="Hack" charset="0"/>
                <a:ea typeface="Hack" charset="0"/>
                <a:cs typeface="Hack" charset="0"/>
              </a:rPr>
              <a:t>ffff</a:t>
            </a:r>
            <a:r>
              <a:rPr lang="ro-RO" sz="1400" dirty="0" smtClean="0">
                <a:latin typeface="Hack" charset="0"/>
                <a:ea typeface="Hack" charset="0"/>
                <a:cs typeface="Hack" charset="0"/>
              </a:rPr>
              <a:t> </a:t>
            </a:r>
            <a:r>
              <a:rPr lang="ro-RO" sz="1400" dirty="0" err="1">
                <a:latin typeface="Hack" charset="0"/>
                <a:ea typeface="Hack" charset="0"/>
                <a:cs typeface="Hack" charset="0"/>
              </a:rPr>
              <a:t>ffff</a:t>
            </a:r>
            <a:r>
              <a:rPr lang="ro-RO" sz="1400" dirty="0">
                <a:latin typeface="Hack" charset="0"/>
                <a:ea typeface="Hack" charset="0"/>
                <a:cs typeface="Hack" charset="0"/>
              </a:rPr>
              <a:t> 703e </a:t>
            </a:r>
            <a:r>
              <a:rPr lang="ro-RO" sz="1400" dirty="0" err="1">
                <a:latin typeface="Hack" charset="0"/>
                <a:ea typeface="Hack" charset="0"/>
                <a:cs typeface="Hack" charset="0"/>
              </a:rPr>
              <a:t>aceb</a:t>
            </a:r>
            <a:r>
              <a:rPr lang="ro-RO" sz="1400" dirty="0">
                <a:latin typeface="Hack" charset="0"/>
                <a:ea typeface="Hack" charset="0"/>
                <a:cs typeface="Hack" charset="0"/>
              </a:rPr>
              <a:t> 27a5 0806 </a:t>
            </a:r>
            <a:r>
              <a:rPr lang="ro-RO" sz="1400" dirty="0" smtClean="0">
                <a:latin typeface="Hack" charset="0"/>
                <a:ea typeface="Hack" charset="0"/>
                <a:cs typeface="Hack" charset="0"/>
              </a:rPr>
              <a:t>0001</a:t>
            </a:r>
          </a:p>
          <a:p>
            <a:r>
              <a:rPr lang="ro-RO" sz="1400" dirty="0" smtClean="0">
                <a:latin typeface="Hack" charset="0"/>
                <a:ea typeface="Hack" charset="0"/>
                <a:cs typeface="Hack" charset="0"/>
              </a:rPr>
              <a:t>0800 </a:t>
            </a:r>
            <a:r>
              <a:rPr lang="ro-RO" sz="1400" dirty="0">
                <a:latin typeface="Hack" charset="0"/>
                <a:ea typeface="Hack" charset="0"/>
                <a:cs typeface="Hack" charset="0"/>
              </a:rPr>
              <a:t>0604 0001 703e </a:t>
            </a:r>
            <a:r>
              <a:rPr lang="ro-RO" sz="1400" dirty="0" err="1">
                <a:latin typeface="Hack" charset="0"/>
                <a:ea typeface="Hack" charset="0"/>
                <a:cs typeface="Hack" charset="0"/>
              </a:rPr>
              <a:t>aceb</a:t>
            </a:r>
            <a:r>
              <a:rPr lang="ro-RO" sz="1400" dirty="0">
                <a:latin typeface="Hack" charset="0"/>
                <a:ea typeface="Hack" charset="0"/>
                <a:cs typeface="Hack" charset="0"/>
              </a:rPr>
              <a:t> 27a5 </a:t>
            </a:r>
            <a:r>
              <a:rPr lang="ro-RO" sz="1400" dirty="0" smtClean="0">
                <a:latin typeface="Hack" charset="0"/>
                <a:ea typeface="Hack" charset="0"/>
                <a:cs typeface="Hack" charset="0"/>
              </a:rPr>
              <a:t>0000 0000</a:t>
            </a:r>
          </a:p>
          <a:p>
            <a:r>
              <a:rPr lang="ro-RO" sz="1400" dirty="0" smtClean="0">
                <a:latin typeface="Hack" charset="0"/>
                <a:ea typeface="Hack" charset="0"/>
                <a:cs typeface="Hack" charset="0"/>
              </a:rPr>
              <a:t>0000 </a:t>
            </a:r>
            <a:r>
              <a:rPr lang="ro-RO" sz="1400" dirty="0">
                <a:latin typeface="Hack" charset="0"/>
                <a:ea typeface="Hack" charset="0"/>
                <a:cs typeface="Hack" charset="0"/>
              </a:rPr>
              <a:t>0000 0000 0ad2 </a:t>
            </a:r>
            <a:r>
              <a:rPr lang="ro-RO" sz="1400" dirty="0" smtClean="0">
                <a:latin typeface="Hack" charset="0"/>
                <a:ea typeface="Hack" charset="0"/>
                <a:cs typeface="Hack" charset="0"/>
              </a:rPr>
              <a:t>7c7e 5b2a 0100 2d1a</a:t>
            </a:r>
          </a:p>
          <a:p>
            <a:r>
              <a:rPr lang="ro-RO" sz="1400" dirty="0" smtClean="0">
                <a:latin typeface="Hack" charset="0"/>
                <a:ea typeface="Hack" charset="0"/>
                <a:cs typeface="Hack" charset="0"/>
              </a:rPr>
              <a:t>ac19 </a:t>
            </a:r>
            <a:r>
              <a:rPr lang="ro-RO" sz="1400" dirty="0">
                <a:latin typeface="Hack" charset="0"/>
                <a:ea typeface="Hack" charset="0"/>
                <a:cs typeface="Hack" charset="0"/>
              </a:rPr>
              <a:t>1bff </a:t>
            </a:r>
            <a:r>
              <a:rPr lang="ro-RO" sz="1400" dirty="0" err="1">
                <a:latin typeface="Hack" charset="0"/>
                <a:ea typeface="Hack" charset="0"/>
                <a:cs typeface="Hack" charset="0"/>
              </a:rPr>
              <a:t>ffff</a:t>
            </a:r>
            <a:r>
              <a:rPr lang="ro-RO" sz="1400" dirty="0">
                <a:latin typeface="Hack" charset="0"/>
                <a:ea typeface="Hack" charset="0"/>
                <a:cs typeface="Hack" charset="0"/>
              </a:rPr>
              <a:t> 0000 </a:t>
            </a:r>
            <a:r>
              <a:rPr lang="ro-RO" sz="1400" dirty="0" smtClean="0">
                <a:latin typeface="Hack" charset="0"/>
                <a:ea typeface="Hack" charset="0"/>
                <a:cs typeface="Hack" charset="0"/>
              </a:rPr>
              <a:t>0000 0000 </a:t>
            </a:r>
            <a:endParaRPr lang="en-US" sz="1400" dirty="0">
              <a:latin typeface="Hack" charset="0"/>
              <a:ea typeface="Hack" charset="0"/>
              <a:cs typeface="Hack" charset="0"/>
            </a:endParaRPr>
          </a:p>
        </p:txBody>
      </p:sp>
      <p:sp>
        <p:nvSpPr>
          <p:cNvPr id="9" name="Down Arrow 8"/>
          <p:cNvSpPr/>
          <p:nvPr/>
        </p:nvSpPr>
        <p:spPr>
          <a:xfrm>
            <a:off x="1967047" y="2326213"/>
            <a:ext cx="731520" cy="527125"/>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Down Arrow 9"/>
          <p:cNvSpPr/>
          <p:nvPr/>
        </p:nvSpPr>
        <p:spPr>
          <a:xfrm>
            <a:off x="1967047" y="3990962"/>
            <a:ext cx="731520" cy="527125"/>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TextBox 10"/>
          <p:cNvSpPr txBox="1"/>
          <p:nvPr/>
        </p:nvSpPr>
        <p:spPr>
          <a:xfrm>
            <a:off x="138172" y="4660613"/>
            <a:ext cx="4389269" cy="1169551"/>
          </a:xfrm>
          <a:prstGeom prst="rect">
            <a:avLst/>
          </a:prstGeom>
          <a:noFill/>
        </p:spPr>
        <p:txBody>
          <a:bodyPr wrap="square" rtlCol="0">
            <a:spAutoFit/>
          </a:bodyPr>
          <a:lstStyle/>
          <a:p>
            <a:r>
              <a:rPr lang="ro-RO" sz="1400" dirty="0" err="1" smtClean="0">
                <a:latin typeface="Hack" charset="0"/>
                <a:ea typeface="Hack" charset="0"/>
                <a:cs typeface="Hack" charset="0"/>
              </a:rPr>
              <a:t>aaaa</a:t>
            </a:r>
            <a:r>
              <a:rPr lang="ro-RO" sz="1400" dirty="0" smtClean="0">
                <a:latin typeface="Hack" charset="0"/>
                <a:ea typeface="Hack" charset="0"/>
                <a:cs typeface="Hack" charset="0"/>
              </a:rPr>
              <a:t> </a:t>
            </a:r>
            <a:r>
              <a:rPr lang="ro-RO" sz="1400" dirty="0" err="1" smtClean="0">
                <a:latin typeface="Hack" charset="0"/>
                <a:ea typeface="Hack" charset="0"/>
                <a:cs typeface="Hack" charset="0"/>
              </a:rPr>
              <a:t>aaaa</a:t>
            </a:r>
            <a:r>
              <a:rPr lang="ro-RO" sz="1400" dirty="0" smtClean="0">
                <a:latin typeface="Hack" charset="0"/>
                <a:ea typeface="Hack" charset="0"/>
                <a:cs typeface="Hack" charset="0"/>
              </a:rPr>
              <a:t> </a:t>
            </a:r>
            <a:r>
              <a:rPr lang="ro-RO" sz="1400" dirty="0" err="1" smtClean="0">
                <a:latin typeface="Hack" charset="0"/>
                <a:ea typeface="Hack" charset="0"/>
                <a:cs typeface="Hack" charset="0"/>
              </a:rPr>
              <a:t>aaaa</a:t>
            </a:r>
            <a:r>
              <a:rPr lang="ro-RO" sz="1400" dirty="0" smtClean="0">
                <a:latin typeface="Hack" charset="0"/>
                <a:ea typeface="Hack" charset="0"/>
                <a:cs typeface="Hack" charset="0"/>
              </a:rPr>
              <a:t> </a:t>
            </a:r>
            <a:r>
              <a:rPr lang="ro-RO" sz="1400" dirty="0">
                <a:latin typeface="Hack" charset="0"/>
                <a:ea typeface="Hack" charset="0"/>
                <a:cs typeface="Hack" charset="0"/>
              </a:rPr>
              <a:t>703e </a:t>
            </a:r>
            <a:r>
              <a:rPr lang="ro-RO" sz="1400" dirty="0" err="1">
                <a:latin typeface="Hack" charset="0"/>
                <a:ea typeface="Hack" charset="0"/>
                <a:cs typeface="Hack" charset="0"/>
              </a:rPr>
              <a:t>aceb</a:t>
            </a:r>
            <a:r>
              <a:rPr lang="ro-RO" sz="1400" dirty="0">
                <a:latin typeface="Hack" charset="0"/>
                <a:ea typeface="Hack" charset="0"/>
                <a:cs typeface="Hack" charset="0"/>
              </a:rPr>
              <a:t> 27a5 </a:t>
            </a:r>
            <a:r>
              <a:rPr lang="ro-RO" sz="1400" dirty="0" smtClean="0">
                <a:latin typeface="Hack" charset="0"/>
                <a:ea typeface="Hack" charset="0"/>
                <a:cs typeface="Hack" charset="0"/>
              </a:rPr>
              <a:t>0806 0001</a:t>
            </a:r>
          </a:p>
          <a:p>
            <a:r>
              <a:rPr lang="ro-RO" sz="1400" dirty="0" smtClean="0">
                <a:latin typeface="Hack" charset="0"/>
                <a:ea typeface="Hack" charset="0"/>
                <a:cs typeface="Hack" charset="0"/>
              </a:rPr>
              <a:t>0800 </a:t>
            </a:r>
            <a:r>
              <a:rPr lang="ro-RO" sz="1400" dirty="0">
                <a:latin typeface="Hack" charset="0"/>
                <a:ea typeface="Hack" charset="0"/>
                <a:cs typeface="Hack" charset="0"/>
              </a:rPr>
              <a:t>0604 </a:t>
            </a:r>
            <a:r>
              <a:rPr lang="ro-RO" sz="1400" dirty="0" smtClean="0">
                <a:latin typeface="Hack" charset="0"/>
                <a:ea typeface="Hack" charset="0"/>
                <a:cs typeface="Hack" charset="0"/>
              </a:rPr>
              <a:t>0002 </a:t>
            </a:r>
            <a:r>
              <a:rPr lang="ro-RO" sz="1400" dirty="0">
                <a:latin typeface="Hack" charset="0"/>
                <a:ea typeface="Hack" charset="0"/>
                <a:cs typeface="Hack" charset="0"/>
              </a:rPr>
              <a:t>703e </a:t>
            </a:r>
            <a:r>
              <a:rPr lang="ro-RO" sz="1400" dirty="0" err="1">
                <a:latin typeface="Hack" charset="0"/>
                <a:ea typeface="Hack" charset="0"/>
                <a:cs typeface="Hack" charset="0"/>
              </a:rPr>
              <a:t>aceb</a:t>
            </a:r>
            <a:r>
              <a:rPr lang="ro-RO" sz="1400" dirty="0">
                <a:latin typeface="Hack" charset="0"/>
                <a:ea typeface="Hack" charset="0"/>
                <a:cs typeface="Hack" charset="0"/>
              </a:rPr>
              <a:t> 27a5 </a:t>
            </a:r>
            <a:r>
              <a:rPr lang="ro-RO" sz="1400" dirty="0" smtClean="0">
                <a:latin typeface="Hack" charset="0"/>
                <a:ea typeface="Hack" charset="0"/>
                <a:cs typeface="Hack" charset="0"/>
              </a:rPr>
              <a:t>0000 0000</a:t>
            </a:r>
          </a:p>
          <a:p>
            <a:r>
              <a:rPr lang="ro-RO" sz="1400" dirty="0" smtClean="0">
                <a:latin typeface="Hack" charset="0"/>
                <a:ea typeface="Hack" charset="0"/>
                <a:cs typeface="Hack" charset="0"/>
              </a:rPr>
              <a:t>0000 </a:t>
            </a:r>
            <a:r>
              <a:rPr lang="ro-RO" sz="1400" dirty="0">
                <a:latin typeface="Hack" charset="0"/>
                <a:ea typeface="Hack" charset="0"/>
                <a:cs typeface="Hack" charset="0"/>
              </a:rPr>
              <a:t>0000 0000 0ad2 </a:t>
            </a:r>
            <a:r>
              <a:rPr lang="ro-RO" sz="1400" dirty="0" smtClean="0">
                <a:latin typeface="Hack" charset="0"/>
                <a:ea typeface="Hack" charset="0"/>
                <a:cs typeface="Hack" charset="0"/>
              </a:rPr>
              <a:t>7c7e 5b2a 0100 2d1a</a:t>
            </a:r>
          </a:p>
          <a:p>
            <a:r>
              <a:rPr lang="ro-RO" sz="1400" dirty="0" smtClean="0">
                <a:latin typeface="Hack" charset="0"/>
                <a:ea typeface="Hack" charset="0"/>
                <a:cs typeface="Hack" charset="0"/>
              </a:rPr>
              <a:t>ac19 </a:t>
            </a:r>
            <a:r>
              <a:rPr lang="ro-RO" sz="1400" dirty="0">
                <a:latin typeface="Hack" charset="0"/>
                <a:ea typeface="Hack" charset="0"/>
                <a:cs typeface="Hack" charset="0"/>
              </a:rPr>
              <a:t>1bff </a:t>
            </a:r>
            <a:r>
              <a:rPr lang="ro-RO" sz="1400" dirty="0" err="1">
                <a:latin typeface="Hack" charset="0"/>
                <a:ea typeface="Hack" charset="0"/>
                <a:cs typeface="Hack" charset="0"/>
              </a:rPr>
              <a:t>ffff</a:t>
            </a:r>
            <a:r>
              <a:rPr lang="ro-RO" sz="1400" dirty="0">
                <a:latin typeface="Hack" charset="0"/>
                <a:ea typeface="Hack" charset="0"/>
                <a:cs typeface="Hack" charset="0"/>
              </a:rPr>
              <a:t> 0000 </a:t>
            </a:r>
            <a:r>
              <a:rPr lang="ro-RO" sz="1400" dirty="0" smtClean="0">
                <a:latin typeface="Hack" charset="0"/>
                <a:ea typeface="Hack" charset="0"/>
                <a:cs typeface="Hack" charset="0"/>
              </a:rPr>
              <a:t>0000 </a:t>
            </a:r>
            <a:r>
              <a:rPr lang="ro-RO" sz="1400" dirty="0">
                <a:latin typeface="Hack" charset="0"/>
                <a:ea typeface="Hack" charset="0"/>
                <a:cs typeface="Hack" charset="0"/>
              </a:rPr>
              <a:t>0000 </a:t>
            </a:r>
            <a:r>
              <a:rPr lang="ro-RO" sz="1400" dirty="0" smtClean="0">
                <a:latin typeface="Hack" charset="0"/>
                <a:ea typeface="Hack" charset="0"/>
                <a:cs typeface="Hack" charset="0"/>
              </a:rPr>
              <a:t>4920 6c6f 7665 2070 6163 6b65 742e</a:t>
            </a:r>
            <a:endParaRPr lang="en-US" sz="1400" dirty="0">
              <a:latin typeface="Hack" charset="0"/>
              <a:ea typeface="Hack" charset="0"/>
              <a:cs typeface="Hack" charset="0"/>
            </a:endParaRPr>
          </a:p>
        </p:txBody>
      </p:sp>
    </p:spTree>
    <p:extLst>
      <p:ext uri="{BB962C8B-B14F-4D97-AF65-F5344CB8AC3E}">
        <p14:creationId xmlns:p14="http://schemas.microsoft.com/office/powerpoint/2010/main" val="5352134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altLang="ja-JP" dirty="0" smtClean="0">
                <a:solidFill>
                  <a:schemeClr val="accent2"/>
                </a:solidFill>
              </a:rPr>
              <a:t>LibPGEN</a:t>
            </a:r>
            <a:endParaRPr lang="ja-JP" altLang="en-US" dirty="0" smtClean="0">
              <a:solidFill>
                <a:schemeClr val="accent2"/>
              </a:solidFill>
            </a:endParaRPr>
          </a:p>
          <a:p>
            <a:pPr lvl="1"/>
            <a:r>
              <a:rPr lang="en-US" altLang="ja-JP" dirty="0" smtClean="0"/>
              <a:t>LibPGEN</a:t>
            </a:r>
            <a:r>
              <a:rPr lang="ja-JP" altLang="en-US" dirty="0" smtClean="0"/>
              <a:t>とは、その設計は</a:t>
            </a:r>
            <a:endParaRPr lang="en-US" altLang="ja-JP" dirty="0" smtClean="0"/>
          </a:p>
          <a:p>
            <a:pPr lvl="1"/>
            <a:r>
              <a:rPr lang="ja-JP" altLang="en-US" dirty="0" smtClean="0">
                <a:solidFill>
                  <a:schemeClr val="accent2"/>
                </a:solidFill>
              </a:rPr>
              <a:t>簡単に使う</a:t>
            </a:r>
          </a:p>
          <a:p>
            <a:pPr lvl="1"/>
            <a:r>
              <a:rPr lang="ja-JP" altLang="en-US" dirty="0" smtClean="0"/>
              <a:t>拡張性 </a:t>
            </a:r>
            <a:endParaRPr lang="en-US" altLang="ja-JP" dirty="0" smtClean="0"/>
          </a:p>
          <a:p>
            <a:r>
              <a:rPr lang="ja-JP" altLang="en-US" dirty="0" smtClean="0"/>
              <a:t>少しがっつり使う</a:t>
            </a:r>
            <a:endParaRPr lang="en-US" altLang="ja-JP" dirty="0" smtClean="0"/>
          </a:p>
          <a:p>
            <a:pPr lvl="1"/>
            <a:r>
              <a:rPr lang="ja-JP" altLang="en-US" dirty="0" smtClean="0"/>
              <a:t>新た</a:t>
            </a:r>
            <a:r>
              <a:rPr lang="ja-JP" altLang="en-US" dirty="0"/>
              <a:t>なプロトコルに関するパケット解析</a:t>
            </a:r>
            <a:endParaRPr lang="en-US" altLang="ja-JP" dirty="0" smtClean="0"/>
          </a:p>
          <a:p>
            <a:r>
              <a:rPr lang="ja-JP" altLang="en-US" dirty="0" smtClean="0"/>
              <a:t>今後</a:t>
            </a:r>
            <a:r>
              <a:rPr lang="ja-JP" altLang="en-US" dirty="0"/>
              <a:t>の</a:t>
            </a:r>
            <a:r>
              <a:rPr lang="ja-JP" altLang="en-US" dirty="0" smtClean="0"/>
              <a:t>展開と総まとめ</a:t>
            </a:r>
            <a:endParaRPr lang="en-US" altLang="ja-JP" dirty="0" smtClean="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18</a:t>
            </a:fld>
            <a:endParaRPr lang="en-US"/>
          </a:p>
        </p:txBody>
      </p:sp>
    </p:spTree>
    <p:extLst>
      <p:ext uri="{BB962C8B-B14F-4D97-AF65-F5344CB8AC3E}">
        <p14:creationId xmlns:p14="http://schemas.microsoft.com/office/powerpoint/2010/main" val="13493935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簡単に使う</a:t>
            </a:r>
            <a:endParaRPr lang="en-US" dirty="0"/>
          </a:p>
        </p:txBody>
      </p:sp>
      <p:sp>
        <p:nvSpPr>
          <p:cNvPr id="3" name="Content Placeholder 2"/>
          <p:cNvSpPr>
            <a:spLocks noGrp="1"/>
          </p:cNvSpPr>
          <p:nvPr>
            <p:ph idx="1"/>
          </p:nvPr>
        </p:nvSpPr>
        <p:spPr/>
        <p:txBody>
          <a:bodyPr/>
          <a:lstStyle/>
          <a:p>
            <a:r>
              <a:rPr lang="en-US" dirty="0" smtClean="0"/>
              <a:t> </a:t>
            </a:r>
            <a:r>
              <a:rPr lang="en-US" dirty="0" err="1" smtClean="0"/>
              <a:t>ARPing</a:t>
            </a:r>
            <a:r>
              <a:rPr lang="en-US" dirty="0" smtClean="0"/>
              <a:t> </a:t>
            </a:r>
            <a:r>
              <a:rPr lang="ja-JP" altLang="en-US" dirty="0" smtClean="0"/>
              <a:t>の実装</a:t>
            </a:r>
          </a:p>
          <a:p>
            <a:pPr lvl="1"/>
            <a:endParaRPr lang="ja-JP" altLang="en-US" dirty="0" smtClean="0"/>
          </a:p>
          <a:p>
            <a:pPr lvl="1"/>
            <a:r>
              <a:rPr lang="en-US" dirty="0" smtClean="0"/>
              <a:t>ARP</a:t>
            </a:r>
            <a:r>
              <a:rPr lang="ja-JP" altLang="en-US" dirty="0" smtClean="0"/>
              <a:t>リクエストで</a:t>
            </a:r>
            <a:r>
              <a:rPr lang="en-US" altLang="ja-JP" dirty="0" smtClean="0"/>
              <a:t>ping</a:t>
            </a:r>
            <a:r>
              <a:rPr lang="ja-JP" altLang="en-US" dirty="0" smtClean="0"/>
              <a:t>の動作を実装</a:t>
            </a:r>
          </a:p>
          <a:p>
            <a:pPr lvl="1"/>
            <a:endParaRPr lang="ja-JP" altLang="en-US" dirty="0"/>
          </a:p>
          <a:p>
            <a:pPr lvl="1"/>
            <a:r>
              <a:rPr lang="ja-JP" altLang="en-US" dirty="0" smtClean="0"/>
              <a:t>使うクラス、関数など</a:t>
            </a:r>
          </a:p>
          <a:p>
            <a:pPr lvl="2"/>
            <a:r>
              <a:rPr lang="en-US" altLang="ja-JP" dirty="0" err="1" smtClean="0"/>
              <a:t>pgen</a:t>
            </a:r>
            <a:r>
              <a:rPr lang="en-US" altLang="ja-JP" dirty="0" smtClean="0"/>
              <a:t>::</a:t>
            </a:r>
            <a:r>
              <a:rPr lang="en-US" altLang="ja-JP" dirty="0" err="1" smtClean="0"/>
              <a:t>arp</a:t>
            </a:r>
            <a:r>
              <a:rPr lang="ja-JP" altLang="en-US" dirty="0" smtClean="0"/>
              <a:t>クラス</a:t>
            </a:r>
            <a:r>
              <a:rPr lang="en-US" altLang="ja-JP" dirty="0" smtClean="0"/>
              <a:t>, ARP</a:t>
            </a:r>
            <a:r>
              <a:rPr lang="ja-JP" altLang="en-US" dirty="0" smtClean="0"/>
              <a:t>パケットを実装したクラス</a:t>
            </a:r>
          </a:p>
          <a:p>
            <a:pPr lvl="2"/>
            <a:r>
              <a:rPr lang="en-US" altLang="ja-JP" dirty="0" err="1" smtClean="0"/>
              <a:t>pgen</a:t>
            </a:r>
            <a:r>
              <a:rPr lang="en-US" altLang="ja-JP" dirty="0" smtClean="0"/>
              <a:t>::module::detect</a:t>
            </a:r>
            <a:r>
              <a:rPr lang="ja-JP" altLang="en-US" dirty="0" smtClean="0"/>
              <a:t>関数</a:t>
            </a:r>
            <a:r>
              <a:rPr lang="en-US" altLang="ja-JP" dirty="0" smtClean="0"/>
              <a:t>, </a:t>
            </a:r>
            <a:r>
              <a:rPr lang="ja-JP" altLang="en-US" dirty="0" smtClean="0"/>
              <a:t>パケットの種類をフィルタリング</a:t>
            </a:r>
          </a:p>
          <a:p>
            <a:pPr lvl="2"/>
            <a:r>
              <a:rPr lang="en-US" altLang="ja-JP" dirty="0" err="1" smtClean="0"/>
              <a:t>pgen</a:t>
            </a:r>
            <a:r>
              <a:rPr lang="en-US" altLang="ja-JP" dirty="0" smtClean="0"/>
              <a:t>::</a:t>
            </a:r>
            <a:r>
              <a:rPr lang="en-US" altLang="ja-JP" dirty="0" err="1" smtClean="0"/>
              <a:t>net_stream</a:t>
            </a:r>
            <a:r>
              <a:rPr lang="ja-JP" altLang="en-US" dirty="0" smtClean="0"/>
              <a:t>クラス</a:t>
            </a:r>
            <a:r>
              <a:rPr lang="en-US" altLang="ja-JP" dirty="0" smtClean="0"/>
              <a:t>, </a:t>
            </a:r>
            <a:r>
              <a:rPr lang="en-US" altLang="ja-JP" dirty="0"/>
              <a:t> </a:t>
            </a:r>
            <a:r>
              <a:rPr lang="en-US" altLang="ja-JP" dirty="0" smtClean="0"/>
              <a:t>NETIF</a:t>
            </a:r>
            <a:r>
              <a:rPr lang="ja-JP" altLang="en-US" dirty="0" smtClean="0"/>
              <a:t>への送受信</a:t>
            </a:r>
          </a:p>
          <a:p>
            <a:pPr lvl="1"/>
            <a:endParaRPr lang="ja-JP" altLang="en-US" dirty="0" smtClean="0"/>
          </a:p>
          <a:p>
            <a:pPr lvl="1"/>
            <a:r>
              <a:rPr lang="en-US" altLang="ja-JP" dirty="0" smtClean="0"/>
              <a:t>Usage:  ./</a:t>
            </a:r>
            <a:r>
              <a:rPr lang="en-US" altLang="ja-JP" dirty="0" err="1" smtClean="0"/>
              <a:t>arping</a:t>
            </a:r>
            <a:r>
              <a:rPr lang="en-US" altLang="ja-JP" dirty="0" smtClean="0"/>
              <a:t> interface </a:t>
            </a:r>
            <a:r>
              <a:rPr lang="en-US" altLang="ja-JP" dirty="0" err="1" smtClean="0"/>
              <a:t>targetIP</a:t>
            </a:r>
            <a:r>
              <a:rPr lang="en-US" altLang="ja-JP" dirty="0" smtClean="0"/>
              <a:t> </a:t>
            </a:r>
            <a:endParaRPr lang="ja-JP" altLang="en-US" dirty="0" smtClean="0"/>
          </a:p>
          <a:p>
            <a:pPr lvl="1"/>
            <a:endParaRPr lang="ja-JP" altLang="en-US" dirty="0" smtClean="0"/>
          </a:p>
          <a:p>
            <a:pPr lvl="1"/>
            <a:r>
              <a:rPr lang="en-US" altLang="ja-JP" dirty="0" smtClean="0"/>
              <a:t>LibPGEN</a:t>
            </a:r>
            <a:r>
              <a:rPr lang="ja-JP" altLang="en-US" dirty="0" smtClean="0"/>
              <a:t>を使うことが目的</a:t>
            </a:r>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19</a:t>
            </a:fld>
            <a:endParaRPr lang="en-US"/>
          </a:p>
        </p:txBody>
      </p:sp>
    </p:spTree>
    <p:extLst>
      <p:ext uri="{BB962C8B-B14F-4D97-AF65-F5344CB8AC3E}">
        <p14:creationId xmlns:p14="http://schemas.microsoft.com/office/powerpoint/2010/main" val="7200099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自己紹介</a:t>
            </a:r>
            <a:endParaRPr lang="en-US" dirty="0"/>
          </a:p>
        </p:txBody>
      </p:sp>
      <p:sp>
        <p:nvSpPr>
          <p:cNvPr id="3" name="Content Placeholder 2"/>
          <p:cNvSpPr>
            <a:spLocks noGrp="1"/>
          </p:cNvSpPr>
          <p:nvPr>
            <p:ph idx="1"/>
          </p:nvPr>
        </p:nvSpPr>
        <p:spPr/>
        <p:txBody>
          <a:bodyPr/>
          <a:lstStyle/>
          <a:p>
            <a:r>
              <a:rPr lang="ja-JP" altLang="en-US" dirty="0" smtClean="0">
                <a:solidFill>
                  <a:srgbClr val="C00000"/>
                </a:solidFill>
              </a:rPr>
              <a:t>本名</a:t>
            </a:r>
            <a:r>
              <a:rPr lang="en-US" altLang="ja-JP" dirty="0" smtClean="0"/>
              <a:t>: </a:t>
            </a:r>
            <a:r>
              <a:rPr lang="ja-JP" altLang="en-US" dirty="0" smtClean="0"/>
              <a:t>城倉</a:t>
            </a:r>
            <a:r>
              <a:rPr lang="en-US" altLang="ja-JP" dirty="0" smtClean="0"/>
              <a:t> </a:t>
            </a:r>
            <a:r>
              <a:rPr lang="ja-JP" altLang="en-US" dirty="0" smtClean="0"/>
              <a:t>弘樹</a:t>
            </a:r>
            <a:r>
              <a:rPr lang="en-US" altLang="ja-JP" dirty="0" smtClean="0"/>
              <a:t> (</a:t>
            </a:r>
            <a:r>
              <a:rPr lang="ja-JP" altLang="en-US" dirty="0" smtClean="0"/>
              <a:t>しろくら</a:t>
            </a:r>
            <a:r>
              <a:rPr lang="en-US" altLang="ja-JP" dirty="0" smtClean="0"/>
              <a:t> </a:t>
            </a:r>
            <a:r>
              <a:rPr lang="ja-JP" altLang="en-US" dirty="0" smtClean="0"/>
              <a:t>ひろき</a:t>
            </a:r>
            <a:r>
              <a:rPr lang="en-US" altLang="ja-JP" dirty="0" smtClean="0"/>
              <a:t>) </a:t>
            </a:r>
          </a:p>
          <a:p>
            <a:r>
              <a:rPr lang="ja-JP" altLang="en-US" dirty="0"/>
              <a:t>法政大学理工学部</a:t>
            </a:r>
            <a:r>
              <a:rPr lang="en-US" altLang="ja-JP" dirty="0"/>
              <a:t> </a:t>
            </a:r>
            <a:r>
              <a:rPr lang="ja-JP" altLang="en-US" dirty="0"/>
              <a:t>新</a:t>
            </a:r>
            <a:r>
              <a:rPr lang="en-US" altLang="ja-JP" dirty="0"/>
              <a:t>3</a:t>
            </a:r>
            <a:r>
              <a:rPr lang="ja-JP" altLang="en-US" dirty="0"/>
              <a:t>年</a:t>
            </a:r>
          </a:p>
          <a:p>
            <a:r>
              <a:rPr lang="en-US" altLang="ja-JP" dirty="0" smtClean="0"/>
              <a:t>Twitter: @slankdev</a:t>
            </a:r>
          </a:p>
          <a:p>
            <a:r>
              <a:rPr lang="en-US" altLang="ja-JP" dirty="0" err="1" smtClean="0"/>
              <a:t>GitHub</a:t>
            </a:r>
            <a:r>
              <a:rPr lang="en-US" altLang="ja-JP" dirty="0" smtClean="0"/>
              <a:t>:  slankdev</a:t>
            </a:r>
            <a:endParaRPr lang="ja-JP" altLang="en-US" dirty="0" smtClean="0"/>
          </a:p>
          <a:p>
            <a:r>
              <a:rPr lang="ja-JP" altLang="en-US" dirty="0" smtClean="0"/>
              <a:t>サイボウズ・ラボユース第</a:t>
            </a:r>
            <a:r>
              <a:rPr lang="en-US" altLang="ja-JP" dirty="0" smtClean="0"/>
              <a:t>5</a:t>
            </a:r>
            <a:r>
              <a:rPr lang="ja-JP" altLang="en-US" dirty="0" smtClean="0"/>
              <a:t>期生</a:t>
            </a:r>
            <a:br>
              <a:rPr lang="ja-JP" altLang="en-US" dirty="0" smtClean="0"/>
            </a:br>
            <a:r>
              <a:rPr lang="en-US" altLang="ja-JP" dirty="0" smtClean="0"/>
              <a:t>  (</a:t>
            </a:r>
            <a:r>
              <a:rPr lang="ja-JP" altLang="en-US" dirty="0" smtClean="0"/>
              <a:t>第</a:t>
            </a:r>
            <a:r>
              <a:rPr lang="en-US" altLang="ja-JP" dirty="0" smtClean="0"/>
              <a:t>6</a:t>
            </a:r>
            <a:r>
              <a:rPr lang="ja-JP" altLang="en-US" dirty="0" smtClean="0"/>
              <a:t>期もお世話になります</a:t>
            </a:r>
            <a:r>
              <a:rPr lang="en-US" altLang="ja-JP" dirty="0" smtClean="0"/>
              <a:t>)</a:t>
            </a:r>
          </a:p>
          <a:p>
            <a:r>
              <a:rPr lang="ja-JP" altLang="en-US" dirty="0" smtClean="0"/>
              <a:t>セキュリティ・キャンプ</a:t>
            </a:r>
            <a:r>
              <a:rPr lang="en-US" altLang="ja-JP" dirty="0" smtClean="0"/>
              <a:t> 2015 </a:t>
            </a:r>
            <a:r>
              <a:rPr lang="ja-JP" altLang="en-US" dirty="0" smtClean="0"/>
              <a:t>修了生</a:t>
            </a:r>
          </a:p>
          <a:p>
            <a:r>
              <a:rPr lang="ja-JP" altLang="en-US" dirty="0" smtClean="0"/>
              <a:t>パケットとかネットワークとか好き</a:t>
            </a:r>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2</a:t>
            </a:fld>
            <a:endParaRPr lang="en-US"/>
          </a:p>
        </p:txBody>
      </p:sp>
      <p:sp>
        <p:nvSpPr>
          <p:cNvPr id="7" name="TextBox 6"/>
          <p:cNvSpPr txBox="1"/>
          <p:nvPr/>
        </p:nvSpPr>
        <p:spPr>
          <a:xfrm>
            <a:off x="5201920" y="1326365"/>
            <a:ext cx="2289409" cy="307777"/>
          </a:xfrm>
          <a:prstGeom prst="rect">
            <a:avLst/>
          </a:prstGeom>
          <a:noFill/>
        </p:spPr>
        <p:txBody>
          <a:bodyPr wrap="none" rtlCol="0">
            <a:spAutoFit/>
          </a:bodyPr>
          <a:lstStyle/>
          <a:p>
            <a:r>
              <a:rPr lang="ja-JP" altLang="en-US" sz="1400" dirty="0" smtClean="0">
                <a:solidFill>
                  <a:schemeClr val="accent2">
                    <a:lumMod val="50000"/>
                  </a:schemeClr>
                </a:solidFill>
              </a:rPr>
              <a:t>本名</a:t>
            </a:r>
            <a:r>
              <a:rPr lang="ja-JP" altLang="en-US" sz="1400" dirty="0" smtClean="0">
                <a:solidFill>
                  <a:schemeClr val="accent2">
                    <a:lumMod val="50000"/>
                  </a:schemeClr>
                </a:solidFill>
              </a:rPr>
              <a:t>じゃ</a:t>
            </a:r>
            <a:r>
              <a:rPr lang="ja-JP" altLang="en-US" sz="1400" dirty="0" smtClean="0">
                <a:solidFill>
                  <a:schemeClr val="accent2">
                    <a:lumMod val="50000"/>
                  </a:schemeClr>
                </a:solidFill>
              </a:rPr>
              <a:t>ない人もいたので</a:t>
            </a:r>
            <a:r>
              <a:rPr lang="en-US" altLang="ja-JP" sz="1400" dirty="0" smtClean="0">
                <a:solidFill>
                  <a:schemeClr val="accent2">
                    <a:lumMod val="50000"/>
                  </a:schemeClr>
                </a:solidFill>
              </a:rPr>
              <a:t>…</a:t>
            </a:r>
            <a:endParaRPr lang="en-US" sz="1400" dirty="0">
              <a:solidFill>
                <a:schemeClr val="accent2">
                  <a:lumMod val="50000"/>
                </a:schemeClr>
              </a:solidFill>
            </a:endParaRPr>
          </a:p>
        </p:txBody>
      </p:sp>
    </p:spTree>
    <p:extLst>
      <p:ext uri="{BB962C8B-B14F-4D97-AF65-F5344CB8AC3E}">
        <p14:creationId xmlns:p14="http://schemas.microsoft.com/office/powerpoint/2010/main" val="3502928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ARPing</a:t>
            </a:r>
            <a:r>
              <a:rPr lang="en-US" dirty="0" smtClean="0"/>
              <a:t> </a:t>
            </a:r>
            <a:r>
              <a:rPr lang="ja-JP" altLang="en-US" dirty="0" smtClean="0"/>
              <a:t>プログラム</a:t>
            </a:r>
            <a:endParaRPr lang="en-US" dirty="0"/>
          </a:p>
        </p:txBody>
      </p:sp>
      <p:sp>
        <p:nvSpPr>
          <p:cNvPr id="3" name="Content Placeholder 2"/>
          <p:cNvSpPr>
            <a:spLocks noGrp="1"/>
          </p:cNvSpPr>
          <p:nvPr>
            <p:ph idx="1"/>
          </p:nvPr>
        </p:nvSpPr>
        <p:spPr>
          <a:xfrm>
            <a:off x="3638027" y="1181100"/>
            <a:ext cx="5378973" cy="5062724"/>
          </a:xfrm>
        </p:spPr>
        <p:txBody>
          <a:bodyPr/>
          <a:lstStyle/>
          <a:p>
            <a:r>
              <a:rPr lang="ja-JP" altLang="en-US" dirty="0" smtClean="0"/>
              <a:t>ソースコードはこんな感じ</a:t>
            </a:r>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20</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991" y="1115607"/>
            <a:ext cx="2935085" cy="5115261"/>
          </a:xfrm>
          <a:prstGeom prst="rect">
            <a:avLst/>
          </a:prstGeom>
        </p:spPr>
      </p:pic>
    </p:spTree>
    <p:extLst>
      <p:ext uri="{BB962C8B-B14F-4D97-AF65-F5344CB8AC3E}">
        <p14:creationId xmlns:p14="http://schemas.microsoft.com/office/powerpoint/2010/main" val="5157410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ARPing</a:t>
            </a:r>
            <a:r>
              <a:rPr lang="en-US" dirty="0" smtClean="0"/>
              <a:t> </a:t>
            </a:r>
            <a:r>
              <a:rPr lang="ja-JP" altLang="en-US" dirty="0" smtClean="0"/>
              <a:t>プログラム</a:t>
            </a:r>
            <a:endParaRPr lang="en-US" dirty="0"/>
          </a:p>
        </p:txBody>
      </p:sp>
      <p:sp>
        <p:nvSpPr>
          <p:cNvPr id="3" name="Content Placeholder 2"/>
          <p:cNvSpPr>
            <a:spLocks noGrp="1"/>
          </p:cNvSpPr>
          <p:nvPr>
            <p:ph idx="1"/>
          </p:nvPr>
        </p:nvSpPr>
        <p:spPr>
          <a:xfrm>
            <a:off x="3638027" y="1181100"/>
            <a:ext cx="5378973" cy="5062724"/>
          </a:xfrm>
        </p:spPr>
        <p:txBody>
          <a:bodyPr/>
          <a:lstStyle/>
          <a:p>
            <a:r>
              <a:rPr lang="ja-JP" altLang="en-US" dirty="0" smtClean="0"/>
              <a:t>ソースコードはこんな感じ</a:t>
            </a:r>
            <a:endParaRPr lang="en-US" altLang="ja-JP" dirty="0" smtClean="0"/>
          </a:p>
          <a:p>
            <a:endParaRPr lang="en-US" altLang="ja-JP" dirty="0"/>
          </a:p>
          <a:p>
            <a:r>
              <a:rPr lang="ja-JP" altLang="en-US" dirty="0" smtClean="0"/>
              <a:t>ちゃんと分割して説明します</a:t>
            </a:r>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21</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991" y="1115607"/>
            <a:ext cx="2935085" cy="5115261"/>
          </a:xfrm>
          <a:prstGeom prst="rect">
            <a:avLst/>
          </a:prstGeom>
        </p:spPr>
      </p:pic>
    </p:spTree>
    <p:extLst>
      <p:ext uri="{BB962C8B-B14F-4D97-AF65-F5344CB8AC3E}">
        <p14:creationId xmlns:p14="http://schemas.microsoft.com/office/powerpoint/2010/main" val="13350027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ARPing</a:t>
            </a:r>
            <a:r>
              <a:rPr lang="en-US" dirty="0"/>
              <a:t> </a:t>
            </a:r>
            <a:r>
              <a:rPr lang="ja-JP" altLang="en-US" dirty="0" smtClean="0"/>
              <a:t>プログラム</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700" y="1501099"/>
            <a:ext cx="8877300" cy="4357232"/>
          </a:xfrm>
        </p:spPr>
      </p:pic>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22</a:t>
            </a:fld>
            <a:endParaRPr lang="en-US"/>
          </a:p>
        </p:txBody>
      </p:sp>
      <p:sp>
        <p:nvSpPr>
          <p:cNvPr id="7" name="Rectangle 6"/>
          <p:cNvSpPr/>
          <p:nvPr/>
        </p:nvSpPr>
        <p:spPr>
          <a:xfrm>
            <a:off x="4837649" y="1147156"/>
            <a:ext cx="4179350" cy="707886"/>
          </a:xfrm>
          <a:prstGeom prst="rect">
            <a:avLst/>
          </a:prstGeom>
          <a:noFill/>
        </p:spPr>
        <p:txBody>
          <a:bodyPr wrap="none" lIns="91440" tIns="45720" rIns="91440" bIns="45720">
            <a:spAutoFit/>
          </a:bodyPr>
          <a:lstStyle/>
          <a:p>
            <a:pPr algn="ctr"/>
            <a:r>
              <a:rPr lang="ja-JP" altLang="en-US" sz="4000" b="0" cap="none" spc="0" smtClean="0">
                <a:ln w="0"/>
                <a:solidFill>
                  <a:schemeClr val="accent1"/>
                </a:solidFill>
                <a:effectLst>
                  <a:outerShdw blurRad="38100" dist="25400" dir="5400000" algn="ctr" rotWithShape="0">
                    <a:srgbClr val="6E747A">
                      <a:alpha val="43000"/>
                    </a:srgbClr>
                  </a:outerShdw>
                </a:effectLst>
              </a:rPr>
              <a:t>ここはどうでもいい</a:t>
            </a:r>
            <a:endParaRPr lang="en-US" altLang="ja-JP" sz="40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0802009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ARPing</a:t>
            </a:r>
            <a:r>
              <a:rPr lang="en-US" dirty="0" smtClean="0"/>
              <a:t> </a:t>
            </a:r>
            <a:r>
              <a:rPr lang="ja-JP" altLang="en-US" dirty="0" smtClean="0"/>
              <a:t>プログラム</a:t>
            </a: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23</a:t>
            </a:fld>
            <a:endParaRPr lang="en-US"/>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0171" y="1167228"/>
            <a:ext cx="6871502" cy="5024975"/>
          </a:xfrm>
        </p:spPr>
      </p:pic>
      <p:sp>
        <p:nvSpPr>
          <p:cNvPr id="8" name="Rectangle 7"/>
          <p:cNvSpPr/>
          <p:nvPr/>
        </p:nvSpPr>
        <p:spPr>
          <a:xfrm>
            <a:off x="6382218" y="1181100"/>
            <a:ext cx="2707793" cy="707886"/>
          </a:xfrm>
          <a:prstGeom prst="rect">
            <a:avLst/>
          </a:prstGeom>
          <a:noFill/>
        </p:spPr>
        <p:txBody>
          <a:bodyPr wrap="none" lIns="91440" tIns="45720" rIns="91440" bIns="45720">
            <a:spAutoFit/>
          </a:bodyPr>
          <a:lstStyle/>
          <a:p>
            <a:pPr algn="ctr"/>
            <a:r>
              <a:rPr lang="ja-JP" altLang="en-US" sz="4000" b="0" cap="none" spc="0" dirty="0" smtClean="0">
                <a:ln w="0"/>
                <a:solidFill>
                  <a:schemeClr val="accent1"/>
                </a:solidFill>
                <a:effectLst>
                  <a:outerShdw blurRad="38100" dist="25400" dir="5400000" algn="ctr" rotWithShape="0">
                    <a:srgbClr val="6E747A">
                      <a:alpha val="43000"/>
                    </a:srgbClr>
                  </a:outerShdw>
                </a:effectLst>
              </a:rPr>
              <a:t>ここが重要</a:t>
            </a:r>
            <a:r>
              <a:rPr lang="en-US" altLang="ja-JP" sz="4000" dirty="0" smtClean="0">
                <a:ln w="0"/>
                <a:solidFill>
                  <a:schemeClr val="accent1"/>
                </a:solidFill>
                <a:effectLst>
                  <a:outerShdw blurRad="38100" dist="25400" dir="5400000" algn="ctr" rotWithShape="0">
                    <a:srgbClr val="6E747A">
                      <a:alpha val="43000"/>
                    </a:srgbClr>
                  </a:outerShdw>
                </a:effectLst>
              </a:rPr>
              <a:t>!</a:t>
            </a:r>
            <a:endParaRPr lang="en-US" altLang="ja-JP" sz="40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9954853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ARPing</a:t>
            </a:r>
            <a:r>
              <a:rPr lang="en-US" dirty="0" smtClean="0"/>
              <a:t> </a:t>
            </a:r>
            <a:r>
              <a:rPr lang="ja-JP" altLang="en-US" dirty="0" smtClean="0"/>
              <a:t>プログラム</a:t>
            </a: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24</a:t>
            </a:fld>
            <a:endParaRPr lang="en-US"/>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1608" y="1265812"/>
            <a:ext cx="7703630" cy="4827807"/>
          </a:xfrm>
        </p:spPr>
      </p:pic>
      <p:sp>
        <p:nvSpPr>
          <p:cNvPr id="8" name="Rectangle 7"/>
          <p:cNvSpPr/>
          <p:nvPr/>
        </p:nvSpPr>
        <p:spPr>
          <a:xfrm>
            <a:off x="6677972" y="1115793"/>
            <a:ext cx="2116285" cy="707886"/>
          </a:xfrm>
          <a:prstGeom prst="rect">
            <a:avLst/>
          </a:prstGeom>
          <a:noFill/>
        </p:spPr>
        <p:txBody>
          <a:bodyPr wrap="none" lIns="91440" tIns="45720" rIns="91440" bIns="45720">
            <a:spAutoFit/>
          </a:bodyPr>
          <a:lstStyle/>
          <a:p>
            <a:pPr algn="ctr"/>
            <a:r>
              <a:rPr lang="ja-JP" altLang="en-US" sz="4000" b="0" cap="none" spc="0" dirty="0" smtClean="0">
                <a:ln w="0"/>
                <a:solidFill>
                  <a:schemeClr val="accent1"/>
                </a:solidFill>
                <a:effectLst>
                  <a:outerShdw blurRad="38100" dist="25400" dir="5400000" algn="ctr" rotWithShape="0">
                    <a:srgbClr val="6E747A">
                      <a:alpha val="43000"/>
                    </a:srgbClr>
                  </a:outerShdw>
                </a:effectLst>
              </a:rPr>
              <a:t>少し重要</a:t>
            </a:r>
            <a:endParaRPr lang="en-US" altLang="ja-JP" sz="40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0465827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ARPing</a:t>
            </a:r>
            <a:r>
              <a:rPr lang="en-US" dirty="0" smtClean="0"/>
              <a:t> </a:t>
            </a:r>
            <a:r>
              <a:rPr lang="ja-JP" altLang="en-US" dirty="0" smtClean="0"/>
              <a:t>プログラム</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3978" y="2645793"/>
            <a:ext cx="5384800" cy="1638300"/>
          </a:xfrm>
        </p:spPr>
      </p:pic>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25</a:t>
            </a:fld>
            <a:endParaRPr lang="en-US"/>
          </a:p>
        </p:txBody>
      </p:sp>
      <p:sp>
        <p:nvSpPr>
          <p:cNvPr id="8" name="Rectangle 7"/>
          <p:cNvSpPr/>
          <p:nvPr/>
        </p:nvSpPr>
        <p:spPr>
          <a:xfrm>
            <a:off x="6719426" y="1064833"/>
            <a:ext cx="2033377" cy="707886"/>
          </a:xfrm>
          <a:prstGeom prst="rect">
            <a:avLst/>
          </a:prstGeom>
          <a:noFill/>
        </p:spPr>
        <p:txBody>
          <a:bodyPr wrap="none" lIns="91440" tIns="45720" rIns="91440" bIns="45720">
            <a:spAutoFit/>
          </a:bodyPr>
          <a:lstStyle/>
          <a:p>
            <a:pPr algn="ctr"/>
            <a:r>
              <a:rPr lang="ja-JP" altLang="en-US" sz="4000" b="0" cap="none" spc="0" dirty="0" smtClean="0">
                <a:ln w="0"/>
                <a:solidFill>
                  <a:schemeClr val="accent1"/>
                </a:solidFill>
                <a:effectLst>
                  <a:outerShdw blurRad="38100" dist="25400" dir="5400000" algn="ctr" rotWithShape="0">
                    <a:srgbClr val="6E747A">
                      <a:alpha val="43000"/>
                    </a:srgbClr>
                  </a:outerShdw>
                </a:effectLst>
              </a:rPr>
              <a:t>どうで</a:t>
            </a:r>
            <a:r>
              <a:rPr lang="en-US" altLang="ja-JP" sz="4000" b="0" cap="none" spc="0" dirty="0" err="1" smtClean="0">
                <a:ln w="0"/>
                <a:solidFill>
                  <a:schemeClr val="accent1"/>
                </a:solidFill>
                <a:effectLst>
                  <a:outerShdw blurRad="38100" dist="25400" dir="5400000" algn="ctr" rotWithShape="0">
                    <a:srgbClr val="6E747A">
                      <a:alpha val="43000"/>
                    </a:srgbClr>
                  </a:outerShdw>
                </a:effectLst>
              </a:rPr>
              <a:t>ry</a:t>
            </a:r>
            <a:r>
              <a:rPr lang="en-US" altLang="ja-JP" sz="4000" b="0" cap="none" spc="0" dirty="0" smtClean="0">
                <a:ln w="0"/>
                <a:solidFill>
                  <a:schemeClr val="accent1"/>
                </a:solidFill>
                <a:effectLst>
                  <a:outerShdw blurRad="38100" dist="25400" dir="5400000" algn="ctr" rotWithShape="0">
                    <a:srgbClr val="6E747A">
                      <a:alpha val="43000"/>
                    </a:srgbClr>
                  </a:outerShdw>
                </a:effectLst>
              </a:rPr>
              <a:t>)</a:t>
            </a:r>
            <a:endParaRPr lang="en-US" altLang="ja-JP" sz="40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7049071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ARPing</a:t>
            </a:r>
            <a:r>
              <a:rPr lang="en-US" dirty="0" smtClean="0"/>
              <a:t> </a:t>
            </a:r>
            <a:r>
              <a:rPr lang="ja-JP" altLang="en-US" dirty="0" smtClean="0"/>
              <a:t>プログラム</a:t>
            </a:r>
            <a:endParaRPr lang="en-US" dirty="0"/>
          </a:p>
        </p:txBody>
      </p:sp>
      <p:sp>
        <p:nvSpPr>
          <p:cNvPr id="3" name="Content Placeholder 2"/>
          <p:cNvSpPr>
            <a:spLocks noGrp="1"/>
          </p:cNvSpPr>
          <p:nvPr>
            <p:ph idx="1"/>
          </p:nvPr>
        </p:nvSpPr>
        <p:spPr/>
        <p:txBody>
          <a:bodyPr>
            <a:normAutofit/>
          </a:bodyPr>
          <a:lstStyle/>
          <a:p>
            <a:r>
              <a:rPr lang="ja-JP" altLang="en-US" dirty="0" smtClean="0"/>
              <a:t>使ってみるとこんな感じ</a:t>
            </a:r>
          </a:p>
          <a:p>
            <a:endParaRPr lang="ja-JP" altLang="en-US" dirty="0"/>
          </a:p>
          <a:p>
            <a:endParaRPr lang="ja-JP" altLang="en-US" dirty="0" smtClean="0"/>
          </a:p>
          <a:p>
            <a:endParaRPr lang="ja-JP" altLang="en-US" dirty="0"/>
          </a:p>
          <a:p>
            <a:endParaRPr lang="ja-JP" altLang="en-US" dirty="0" smtClean="0"/>
          </a:p>
          <a:p>
            <a:pPr marL="0" indent="0">
              <a:buNone/>
            </a:pPr>
            <a:endParaRPr lang="ja-JP" altLang="en-US" dirty="0" smtClean="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26</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0333" y="1765928"/>
            <a:ext cx="6236032" cy="2745423"/>
          </a:xfrm>
          <a:prstGeom prst="rect">
            <a:avLst/>
          </a:prstGeom>
        </p:spPr>
      </p:pic>
    </p:spTree>
    <p:extLst>
      <p:ext uri="{BB962C8B-B14F-4D97-AF65-F5344CB8AC3E}">
        <p14:creationId xmlns:p14="http://schemas.microsoft.com/office/powerpoint/2010/main" val="21343737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ARPing</a:t>
            </a:r>
            <a:r>
              <a:rPr lang="en-US" dirty="0" smtClean="0"/>
              <a:t> </a:t>
            </a:r>
            <a:r>
              <a:rPr lang="ja-JP" altLang="en-US" dirty="0" smtClean="0"/>
              <a:t>プログラム</a:t>
            </a:r>
            <a:endParaRPr lang="en-US" dirty="0"/>
          </a:p>
        </p:txBody>
      </p:sp>
      <p:sp>
        <p:nvSpPr>
          <p:cNvPr id="3" name="Content Placeholder 2"/>
          <p:cNvSpPr>
            <a:spLocks noGrp="1"/>
          </p:cNvSpPr>
          <p:nvPr>
            <p:ph idx="1"/>
          </p:nvPr>
        </p:nvSpPr>
        <p:spPr/>
        <p:txBody>
          <a:bodyPr>
            <a:normAutofit/>
          </a:bodyPr>
          <a:lstStyle/>
          <a:p>
            <a:r>
              <a:rPr lang="ja-JP" altLang="en-US" dirty="0" smtClean="0"/>
              <a:t>使ってみるとこんな感じ</a:t>
            </a:r>
          </a:p>
          <a:p>
            <a:endParaRPr lang="ja-JP" altLang="en-US" dirty="0"/>
          </a:p>
          <a:p>
            <a:endParaRPr lang="ja-JP" altLang="en-US" dirty="0" smtClean="0"/>
          </a:p>
          <a:p>
            <a:endParaRPr lang="ja-JP" altLang="en-US" dirty="0"/>
          </a:p>
          <a:p>
            <a:endParaRPr lang="ja-JP" altLang="en-US" dirty="0" smtClean="0"/>
          </a:p>
          <a:p>
            <a:pPr marL="0" indent="0">
              <a:buNone/>
            </a:pPr>
            <a:endParaRPr lang="ja-JP" altLang="en-US" dirty="0" smtClean="0"/>
          </a:p>
          <a:p>
            <a:r>
              <a:rPr lang="ja-JP" altLang="en-US" dirty="0" smtClean="0"/>
              <a:t>プロトコルの知識があれば、ネットワークプログラミングの</a:t>
            </a:r>
            <a:r>
              <a:rPr lang="en-US" altLang="ja-JP" dirty="0"/>
              <a:t/>
            </a:r>
            <a:br>
              <a:rPr lang="en-US" altLang="ja-JP" dirty="0"/>
            </a:br>
            <a:r>
              <a:rPr lang="en-US" altLang="ja-JP" dirty="0" smtClean="0"/>
              <a:t> </a:t>
            </a:r>
            <a:r>
              <a:rPr lang="ja-JP" altLang="en-US" dirty="0" smtClean="0"/>
              <a:t>多少複雑なことを知らなくていい</a:t>
            </a:r>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27</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0333" y="1765928"/>
            <a:ext cx="6236032" cy="2745423"/>
          </a:xfrm>
          <a:prstGeom prst="rect">
            <a:avLst/>
          </a:prstGeom>
        </p:spPr>
      </p:pic>
    </p:spTree>
    <p:extLst>
      <p:ext uri="{BB962C8B-B14F-4D97-AF65-F5344CB8AC3E}">
        <p14:creationId xmlns:p14="http://schemas.microsoft.com/office/powerpoint/2010/main" val="765039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ARPing</a:t>
            </a:r>
            <a:r>
              <a:rPr lang="en-US" dirty="0" smtClean="0"/>
              <a:t> </a:t>
            </a:r>
            <a:r>
              <a:rPr lang="ja-JP" altLang="en-US" dirty="0" smtClean="0"/>
              <a:t>プログラム</a:t>
            </a:r>
            <a:endParaRPr lang="en-US" dirty="0"/>
          </a:p>
        </p:txBody>
      </p:sp>
      <p:sp>
        <p:nvSpPr>
          <p:cNvPr id="3" name="Content Placeholder 2"/>
          <p:cNvSpPr>
            <a:spLocks noGrp="1"/>
          </p:cNvSpPr>
          <p:nvPr>
            <p:ph idx="1"/>
          </p:nvPr>
        </p:nvSpPr>
        <p:spPr/>
        <p:txBody>
          <a:bodyPr>
            <a:normAutofit/>
          </a:bodyPr>
          <a:lstStyle/>
          <a:p>
            <a:r>
              <a:rPr lang="ja-JP" altLang="en-US" dirty="0" smtClean="0"/>
              <a:t>使ってみるとこんな感じ</a:t>
            </a:r>
          </a:p>
          <a:p>
            <a:endParaRPr lang="ja-JP" altLang="en-US" dirty="0"/>
          </a:p>
          <a:p>
            <a:endParaRPr lang="ja-JP" altLang="en-US" dirty="0" smtClean="0"/>
          </a:p>
          <a:p>
            <a:endParaRPr lang="ja-JP" altLang="en-US" dirty="0"/>
          </a:p>
          <a:p>
            <a:endParaRPr lang="ja-JP" altLang="en-US" dirty="0" smtClean="0"/>
          </a:p>
          <a:p>
            <a:pPr marL="0" indent="0">
              <a:buNone/>
            </a:pPr>
            <a:endParaRPr lang="ja-JP" altLang="en-US" dirty="0" smtClean="0"/>
          </a:p>
          <a:p>
            <a:r>
              <a:rPr lang="ja-JP" altLang="en-US" dirty="0" smtClean="0"/>
              <a:t>プロトコルの知識があれば、ネットワークプログラミングの</a:t>
            </a:r>
            <a:r>
              <a:rPr lang="en-US" altLang="ja-JP" dirty="0"/>
              <a:t/>
            </a:r>
            <a:br>
              <a:rPr lang="en-US" altLang="ja-JP" dirty="0"/>
            </a:br>
            <a:r>
              <a:rPr lang="en-US" altLang="ja-JP" dirty="0" smtClean="0"/>
              <a:t> </a:t>
            </a:r>
            <a:r>
              <a:rPr lang="ja-JP" altLang="en-US" dirty="0" smtClean="0"/>
              <a:t>多少複雑なことを知らなくていい</a:t>
            </a:r>
          </a:p>
          <a:p>
            <a:r>
              <a:rPr lang="ja-JP" altLang="en-US" dirty="0" smtClean="0"/>
              <a:t>これだけでは他のライブラリとかモジュールでも簡単</a:t>
            </a: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28</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0333" y="1765928"/>
            <a:ext cx="6236032" cy="2745423"/>
          </a:xfrm>
          <a:prstGeom prst="rect">
            <a:avLst/>
          </a:prstGeom>
        </p:spPr>
      </p:pic>
    </p:spTree>
    <p:extLst>
      <p:ext uri="{BB962C8B-B14F-4D97-AF65-F5344CB8AC3E}">
        <p14:creationId xmlns:p14="http://schemas.microsoft.com/office/powerpoint/2010/main" val="7392399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altLang="ja-JP" dirty="0" smtClean="0">
                <a:solidFill>
                  <a:schemeClr val="accent2"/>
                </a:solidFill>
              </a:rPr>
              <a:t>LibPGEN</a:t>
            </a:r>
            <a:endParaRPr lang="ja-JP" altLang="en-US" dirty="0" smtClean="0">
              <a:solidFill>
                <a:schemeClr val="accent2"/>
              </a:solidFill>
            </a:endParaRPr>
          </a:p>
          <a:p>
            <a:pPr lvl="1"/>
            <a:r>
              <a:rPr lang="en-US" altLang="ja-JP" dirty="0" smtClean="0"/>
              <a:t>LibPGEN</a:t>
            </a:r>
            <a:r>
              <a:rPr lang="ja-JP" altLang="en-US" dirty="0" smtClean="0"/>
              <a:t>とは、その設計は</a:t>
            </a:r>
            <a:endParaRPr lang="en-US" altLang="ja-JP" dirty="0" smtClean="0"/>
          </a:p>
          <a:p>
            <a:pPr lvl="1"/>
            <a:r>
              <a:rPr lang="ja-JP" altLang="en-US" dirty="0" smtClean="0"/>
              <a:t>簡単に使う</a:t>
            </a:r>
          </a:p>
          <a:p>
            <a:pPr lvl="1"/>
            <a:r>
              <a:rPr lang="ja-JP" altLang="en-US" dirty="0" smtClean="0">
                <a:solidFill>
                  <a:schemeClr val="accent2"/>
                </a:solidFill>
              </a:rPr>
              <a:t>拡張性</a:t>
            </a:r>
            <a:r>
              <a:rPr lang="ja-JP" altLang="en-US" dirty="0" smtClean="0"/>
              <a:t> </a:t>
            </a:r>
            <a:endParaRPr lang="en-US" altLang="ja-JP" dirty="0" smtClean="0"/>
          </a:p>
          <a:p>
            <a:r>
              <a:rPr lang="ja-JP" altLang="en-US" dirty="0" smtClean="0"/>
              <a:t>少しがっつり使う</a:t>
            </a:r>
            <a:endParaRPr lang="en-US" altLang="ja-JP" dirty="0" smtClean="0"/>
          </a:p>
          <a:p>
            <a:pPr lvl="1"/>
            <a:r>
              <a:rPr lang="ja-JP" altLang="en-US" dirty="0" smtClean="0"/>
              <a:t>新た</a:t>
            </a:r>
            <a:r>
              <a:rPr lang="ja-JP" altLang="en-US" dirty="0"/>
              <a:t>なプロトコルに関するパケット解析</a:t>
            </a:r>
            <a:endParaRPr lang="en-US" altLang="ja-JP" dirty="0" smtClean="0"/>
          </a:p>
          <a:p>
            <a:r>
              <a:rPr lang="ja-JP" altLang="en-US" dirty="0" smtClean="0"/>
              <a:t>今後</a:t>
            </a:r>
            <a:r>
              <a:rPr lang="ja-JP" altLang="en-US" dirty="0"/>
              <a:t>の</a:t>
            </a:r>
            <a:r>
              <a:rPr lang="ja-JP" altLang="en-US" dirty="0" smtClean="0"/>
              <a:t>展開と総まとめ</a:t>
            </a:r>
            <a:endParaRPr lang="en-US" altLang="ja-JP" dirty="0" smtClean="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29</a:t>
            </a:fld>
            <a:endParaRPr lang="en-US"/>
          </a:p>
        </p:txBody>
      </p:sp>
    </p:spTree>
    <p:extLst>
      <p:ext uri="{BB962C8B-B14F-4D97-AF65-F5344CB8AC3E}">
        <p14:creationId xmlns:p14="http://schemas.microsoft.com/office/powerpoint/2010/main" val="16190081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サイボウズ・ラボユース</a:t>
            </a:r>
            <a:r>
              <a:rPr lang="en-US" altLang="ja-JP" dirty="0" smtClean="0"/>
              <a:t> </a:t>
            </a:r>
            <a:r>
              <a:rPr lang="ja-JP" altLang="en-US" dirty="0" smtClean="0"/>
              <a:t>第</a:t>
            </a:r>
            <a:r>
              <a:rPr lang="en-US" altLang="ja-JP" dirty="0" smtClean="0"/>
              <a:t>5</a:t>
            </a:r>
            <a:r>
              <a:rPr lang="ja-JP" altLang="en-US" dirty="0" smtClean="0"/>
              <a:t>期</a:t>
            </a:r>
            <a:endParaRPr lang="en-US" dirty="0"/>
          </a:p>
        </p:txBody>
      </p:sp>
      <p:sp>
        <p:nvSpPr>
          <p:cNvPr id="3" name="Content Placeholder 2"/>
          <p:cNvSpPr>
            <a:spLocks noGrp="1"/>
          </p:cNvSpPr>
          <p:nvPr>
            <p:ph idx="1"/>
          </p:nvPr>
        </p:nvSpPr>
        <p:spPr/>
        <p:txBody>
          <a:bodyPr/>
          <a:lstStyle/>
          <a:p>
            <a:r>
              <a:rPr lang="ja-JP" altLang="en-US" dirty="0" smtClean="0"/>
              <a:t>内容</a:t>
            </a:r>
            <a:endParaRPr lang="en-US" altLang="ja-JP" dirty="0" smtClean="0"/>
          </a:p>
          <a:p>
            <a:pPr lvl="1"/>
            <a:r>
              <a:rPr lang="ja-JP" altLang="en-US" dirty="0" smtClean="0"/>
              <a:t>開発テーマ</a:t>
            </a:r>
            <a:r>
              <a:rPr lang="en-US" altLang="ja-JP" dirty="0" smtClean="0"/>
              <a:t>: C/C++</a:t>
            </a:r>
            <a:r>
              <a:rPr lang="ja-JP" altLang="en-US" dirty="0" smtClean="0"/>
              <a:t>によるソフトウェア開発</a:t>
            </a:r>
          </a:p>
          <a:p>
            <a:pPr lvl="1"/>
            <a:r>
              <a:rPr lang="ja-JP" altLang="en-US" dirty="0" smtClean="0"/>
              <a:t>メンター</a:t>
            </a:r>
            <a:r>
              <a:rPr lang="en-US" altLang="ja-JP" dirty="0">
                <a:latin typeface="+mn-ea"/>
              </a:rPr>
              <a:t>: </a:t>
            </a:r>
            <a:r>
              <a:rPr lang="zh-CN" altLang="en-US" dirty="0">
                <a:latin typeface="MS PGothic" charset="-128"/>
                <a:ea typeface="MS PGothic" charset="-128"/>
                <a:cs typeface="MS PGothic" charset="-128"/>
              </a:rPr>
              <a:t>光成 </a:t>
            </a:r>
            <a:r>
              <a:rPr lang="zh-CN" altLang="en-US" dirty="0" smtClean="0">
                <a:latin typeface="MS PGothic" charset="-128"/>
                <a:ea typeface="MS PGothic" charset="-128"/>
                <a:cs typeface="MS PGothic" charset="-128"/>
              </a:rPr>
              <a:t>滋生</a:t>
            </a:r>
            <a:r>
              <a:rPr lang="ja-JP" altLang="en-US" dirty="0" smtClean="0">
                <a:latin typeface="MS PGothic" charset="-128"/>
                <a:ea typeface="MS PGothic" charset="-128"/>
                <a:cs typeface="MS PGothic" charset="-128"/>
              </a:rPr>
              <a:t>さん</a:t>
            </a:r>
          </a:p>
          <a:p>
            <a:r>
              <a:rPr lang="en-US" dirty="0" smtClean="0">
                <a:latin typeface="MS PGothic" charset="-128"/>
                <a:ea typeface="MS PGothic" charset="-128"/>
                <a:cs typeface="MS PGothic" charset="-128"/>
              </a:rPr>
              <a:t>LibPGEN</a:t>
            </a:r>
            <a:r>
              <a:rPr lang="ja-JP" altLang="en-US" dirty="0" smtClean="0">
                <a:latin typeface="MS PGothic" charset="-128"/>
                <a:ea typeface="MS PGothic" charset="-128"/>
                <a:cs typeface="MS PGothic" charset="-128"/>
              </a:rPr>
              <a:t>を開発</a:t>
            </a:r>
          </a:p>
          <a:p>
            <a:pPr lvl="1"/>
            <a:r>
              <a:rPr lang="ja-JP" altLang="en-US" dirty="0" smtClean="0">
                <a:latin typeface="MS PGothic" charset="-128"/>
                <a:ea typeface="MS PGothic" charset="-128"/>
                <a:cs typeface="MS PGothic" charset="-128"/>
              </a:rPr>
              <a:t>読み方</a:t>
            </a:r>
            <a:r>
              <a:rPr lang="en-US" altLang="ja-JP" dirty="0" smtClean="0">
                <a:latin typeface="MS PGothic" charset="-128"/>
                <a:ea typeface="MS PGothic" charset="-128"/>
                <a:cs typeface="MS PGothic" charset="-128"/>
              </a:rPr>
              <a:t>: </a:t>
            </a:r>
            <a:r>
              <a:rPr lang="ja-JP" altLang="en-US" dirty="0" smtClean="0">
                <a:latin typeface="MS PGothic" charset="-128"/>
                <a:ea typeface="MS PGothic" charset="-128"/>
                <a:cs typeface="MS PGothic" charset="-128"/>
              </a:rPr>
              <a:t>りぶぴーじぇん</a:t>
            </a:r>
          </a:p>
          <a:p>
            <a:pPr lvl="1"/>
            <a:r>
              <a:rPr lang="ja-JP" altLang="en-US" dirty="0" smtClean="0">
                <a:latin typeface="MS PGothic" charset="-128"/>
                <a:ea typeface="MS PGothic" charset="-128"/>
                <a:cs typeface="MS PGothic" charset="-128"/>
              </a:rPr>
              <a:t>パケット解析のライブラリ</a:t>
            </a:r>
          </a:p>
          <a:p>
            <a:pPr lvl="1"/>
            <a:r>
              <a:rPr lang="en-US" dirty="0" smtClean="0">
                <a:latin typeface="MS PGothic" charset="-128"/>
                <a:ea typeface="MS PGothic" charset="-128"/>
                <a:cs typeface="MS PGothic" charset="-128"/>
                <a:hlinkClick r:id="rId3"/>
              </a:rPr>
              <a:t>https://github.com/slankdev/libpgen</a:t>
            </a:r>
            <a:endParaRPr lang="en-US" dirty="0" smtClean="0">
              <a:latin typeface="MS PGothic" charset="-128"/>
              <a:ea typeface="MS PGothic" charset="-128"/>
              <a:cs typeface="MS PGothic" charset="-128"/>
            </a:endParaRPr>
          </a:p>
          <a:p>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3</a:t>
            </a:fld>
            <a:endParaRPr lang="en-US"/>
          </a:p>
        </p:txBody>
      </p:sp>
    </p:spTree>
    <p:extLst>
      <p:ext uri="{BB962C8B-B14F-4D97-AF65-F5344CB8AC3E}">
        <p14:creationId xmlns:p14="http://schemas.microsoft.com/office/powerpoint/2010/main" val="4315796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LibPGEN: </a:t>
            </a:r>
            <a:r>
              <a:rPr lang="ja-JP" altLang="en-US" dirty="0" smtClean="0"/>
              <a:t>拡張性</a:t>
            </a:r>
            <a:endParaRPr lang="en-US" dirty="0"/>
          </a:p>
        </p:txBody>
      </p:sp>
      <p:sp>
        <p:nvSpPr>
          <p:cNvPr id="3" name="Content Placeholder 2"/>
          <p:cNvSpPr>
            <a:spLocks noGrp="1"/>
          </p:cNvSpPr>
          <p:nvPr>
            <p:ph idx="1"/>
          </p:nvPr>
        </p:nvSpPr>
        <p:spPr/>
        <p:txBody>
          <a:bodyPr/>
          <a:lstStyle/>
          <a:p>
            <a:r>
              <a:rPr lang="ja-JP" altLang="en-US" dirty="0" smtClean="0"/>
              <a:t>ライブラリが</a:t>
            </a:r>
            <a:r>
              <a:rPr lang="ja-JP" altLang="en-US" dirty="0" smtClean="0">
                <a:solidFill>
                  <a:schemeClr val="accent2"/>
                </a:solidFill>
              </a:rPr>
              <a:t>既知</a:t>
            </a:r>
            <a:r>
              <a:rPr lang="ja-JP" altLang="en-US" dirty="0" smtClean="0"/>
              <a:t>のプロトコルに関する解析は簡単</a:t>
            </a:r>
          </a:p>
          <a:p>
            <a:r>
              <a:rPr lang="ja-JP" altLang="en-US" dirty="0" smtClean="0"/>
              <a:t>ライブラリが</a:t>
            </a:r>
            <a:r>
              <a:rPr lang="ja-JP" altLang="en-US" dirty="0" smtClean="0">
                <a:solidFill>
                  <a:srgbClr val="C00000"/>
                </a:solidFill>
              </a:rPr>
              <a:t>未知</a:t>
            </a:r>
            <a:r>
              <a:rPr lang="ja-JP" altLang="en-US" dirty="0" smtClean="0"/>
              <a:t>なプロトコルに対してどうするか</a:t>
            </a:r>
          </a:p>
          <a:p>
            <a:r>
              <a:rPr lang="en-US" dirty="0" smtClean="0"/>
              <a:t>Wireshark</a:t>
            </a:r>
            <a:r>
              <a:rPr lang="ja-JP" altLang="en-US" dirty="0" smtClean="0"/>
              <a:t>とかは簡単に</a:t>
            </a:r>
            <a:r>
              <a:rPr lang="en-US" altLang="ja-JP" dirty="0" smtClean="0"/>
              <a:t>dissector</a:t>
            </a:r>
            <a:r>
              <a:rPr lang="ja-JP" altLang="en-US" dirty="0" smtClean="0"/>
              <a:t>が追加できる</a:t>
            </a:r>
          </a:p>
          <a:p>
            <a:r>
              <a:rPr lang="ja-JP" altLang="en-US" dirty="0" smtClean="0"/>
              <a:t>じゃあそうしよう</a:t>
            </a:r>
            <a:r>
              <a:rPr lang="en-US" dirty="0" smtClean="0"/>
              <a:t> </a:t>
            </a: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30</a:t>
            </a:fld>
            <a:endParaRPr lang="en-US"/>
          </a:p>
        </p:txBody>
      </p:sp>
    </p:spTree>
    <p:extLst>
      <p:ext uri="{BB962C8B-B14F-4D97-AF65-F5344CB8AC3E}">
        <p14:creationId xmlns:p14="http://schemas.microsoft.com/office/powerpoint/2010/main" val="5431176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拡張性</a:t>
            </a:r>
            <a:endParaRPr lang="en-US" dirty="0"/>
          </a:p>
        </p:txBody>
      </p:sp>
      <p:sp>
        <p:nvSpPr>
          <p:cNvPr id="3" name="Content Placeholder 2"/>
          <p:cNvSpPr>
            <a:spLocks noGrp="1"/>
          </p:cNvSpPr>
          <p:nvPr>
            <p:ph idx="1"/>
          </p:nvPr>
        </p:nvSpPr>
        <p:spPr/>
        <p:txBody>
          <a:bodyPr/>
          <a:lstStyle/>
          <a:p>
            <a:endParaRPr lang="ja-JP" altLang="en-US" dirty="0" smtClean="0"/>
          </a:p>
          <a:p>
            <a:r>
              <a:rPr lang="ja-JP" altLang="en-US" dirty="0" smtClean="0"/>
              <a:t>新たなプロトコルに関するパケットクラスの実装が簡単</a:t>
            </a:r>
          </a:p>
          <a:p>
            <a:endParaRPr lang="ja-JP" altLang="en-US" dirty="0" smtClean="0"/>
          </a:p>
          <a:p>
            <a:r>
              <a:rPr lang="ja-JP" altLang="en-US" dirty="0" smtClean="0"/>
              <a:t>ちょっとだけパケットクラスの構造が分かってれば</a:t>
            </a:r>
            <a:r>
              <a:rPr lang="en-US" altLang="ja-JP" dirty="0" smtClean="0"/>
              <a:t>OK</a:t>
            </a:r>
          </a:p>
          <a:p>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31</a:t>
            </a:fld>
            <a:endParaRPr lang="en-US"/>
          </a:p>
        </p:txBody>
      </p:sp>
    </p:spTree>
    <p:extLst>
      <p:ext uri="{BB962C8B-B14F-4D97-AF65-F5344CB8AC3E}">
        <p14:creationId xmlns:p14="http://schemas.microsoft.com/office/powerpoint/2010/main" val="14888497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拡張性</a:t>
            </a:r>
            <a:endParaRPr lang="en-US" dirty="0"/>
          </a:p>
        </p:txBody>
      </p:sp>
      <p:sp>
        <p:nvSpPr>
          <p:cNvPr id="3" name="Content Placeholder 2"/>
          <p:cNvSpPr>
            <a:spLocks noGrp="1"/>
          </p:cNvSpPr>
          <p:nvPr>
            <p:ph idx="1"/>
          </p:nvPr>
        </p:nvSpPr>
        <p:spPr>
          <a:xfrm>
            <a:off x="139700" y="1181099"/>
            <a:ext cx="8877299" cy="1920463"/>
          </a:xfrm>
        </p:spPr>
        <p:txBody>
          <a:bodyPr/>
          <a:lstStyle/>
          <a:p>
            <a:r>
              <a:rPr lang="ja-JP" altLang="en-US" dirty="0" smtClean="0"/>
              <a:t>パケットクラス</a:t>
            </a:r>
          </a:p>
          <a:p>
            <a:pPr lvl="1"/>
            <a:r>
              <a:rPr lang="ja-JP" altLang="en-US" dirty="0" smtClean="0"/>
              <a:t>プロトコルごとのヘッダのインスタンスを持つ　</a:t>
            </a:r>
            <a:r>
              <a:rPr lang="en-US" altLang="ja-JP" dirty="0" smtClean="0"/>
              <a:t>(has-a)</a:t>
            </a:r>
          </a:p>
          <a:p>
            <a:r>
              <a:rPr lang="ja-JP" altLang="en-US" dirty="0" smtClean="0"/>
              <a:t>ヘッダクラス</a:t>
            </a:r>
          </a:p>
          <a:p>
            <a:pPr lvl="1"/>
            <a:r>
              <a:rPr lang="ja-JP" altLang="en-US" dirty="0" smtClean="0"/>
              <a:t>ヘッダの要素を持つ　</a:t>
            </a:r>
            <a:r>
              <a:rPr lang="en-US" altLang="ja-JP" dirty="0" smtClean="0"/>
              <a:t>(UDP</a:t>
            </a:r>
            <a:r>
              <a:rPr lang="ja-JP" altLang="en-US" dirty="0" smtClean="0"/>
              <a:t>ヘッダなら</a:t>
            </a:r>
            <a:r>
              <a:rPr lang="en-US" altLang="ja-JP" dirty="0" err="1" smtClean="0"/>
              <a:t>src_port</a:t>
            </a:r>
            <a:r>
              <a:rPr lang="ja-JP" altLang="en-US" dirty="0" smtClean="0"/>
              <a:t>とか</a:t>
            </a:r>
            <a:r>
              <a:rPr lang="en-US" altLang="ja-JP" dirty="0" err="1" smtClean="0"/>
              <a:t>dst_port</a:t>
            </a:r>
            <a:r>
              <a:rPr lang="ja-JP" altLang="en-US" dirty="0" smtClean="0"/>
              <a:t>とか</a:t>
            </a:r>
            <a:r>
              <a:rPr lang="en-US" altLang="ja-JP" dirty="0" smtClean="0"/>
              <a:t>)</a:t>
            </a: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32</a:t>
            </a:fld>
            <a:endParaRPr lang="en-US"/>
          </a:p>
        </p:txBody>
      </p:sp>
      <p:sp>
        <p:nvSpPr>
          <p:cNvPr id="7" name="Rectangle 6"/>
          <p:cNvSpPr/>
          <p:nvPr/>
        </p:nvSpPr>
        <p:spPr>
          <a:xfrm>
            <a:off x="463399" y="3144614"/>
            <a:ext cx="3857295" cy="297442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smtClean="0"/>
              <a:t>Packet Class</a:t>
            </a:r>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sp>
        <p:nvSpPr>
          <p:cNvPr id="8" name="Rectangle 7"/>
          <p:cNvSpPr/>
          <p:nvPr/>
        </p:nvSpPr>
        <p:spPr>
          <a:xfrm>
            <a:off x="740674" y="3827788"/>
            <a:ext cx="3352800" cy="101509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mtClean="0"/>
              <a:t>Header Class</a:t>
            </a:r>
            <a:endParaRPr lang="en-US" dirty="0" smtClean="0"/>
          </a:p>
        </p:txBody>
      </p:sp>
      <p:sp>
        <p:nvSpPr>
          <p:cNvPr id="11" name="Rectangle 10"/>
          <p:cNvSpPr/>
          <p:nvPr/>
        </p:nvSpPr>
        <p:spPr>
          <a:xfrm>
            <a:off x="4798917" y="3144614"/>
            <a:ext cx="3857295" cy="297442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smtClean="0"/>
              <a:t>Header Class</a:t>
            </a:r>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sp>
        <p:nvSpPr>
          <p:cNvPr id="12" name="Rectangle 11"/>
          <p:cNvSpPr/>
          <p:nvPr/>
        </p:nvSpPr>
        <p:spPr>
          <a:xfrm>
            <a:off x="5076192" y="3880338"/>
            <a:ext cx="3352800" cy="62536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smtClean="0"/>
              <a:t>Header Element</a:t>
            </a:r>
          </a:p>
        </p:txBody>
      </p:sp>
      <p:sp>
        <p:nvSpPr>
          <p:cNvPr id="13" name="Rectangle 12"/>
          <p:cNvSpPr/>
          <p:nvPr/>
        </p:nvSpPr>
        <p:spPr>
          <a:xfrm>
            <a:off x="5068023" y="4610806"/>
            <a:ext cx="3352800" cy="62536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smtClean="0"/>
              <a:t>Header Element</a:t>
            </a:r>
          </a:p>
        </p:txBody>
      </p:sp>
      <p:sp>
        <p:nvSpPr>
          <p:cNvPr id="14" name="Rectangle 13"/>
          <p:cNvSpPr/>
          <p:nvPr/>
        </p:nvSpPr>
        <p:spPr>
          <a:xfrm>
            <a:off x="5057513" y="5346531"/>
            <a:ext cx="3352800" cy="62536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smtClean="0"/>
              <a:t>Header Element</a:t>
            </a:r>
          </a:p>
        </p:txBody>
      </p:sp>
      <p:sp>
        <p:nvSpPr>
          <p:cNvPr id="15" name="Rectangle 14"/>
          <p:cNvSpPr/>
          <p:nvPr/>
        </p:nvSpPr>
        <p:spPr>
          <a:xfrm>
            <a:off x="740674" y="4947140"/>
            <a:ext cx="3352800" cy="101509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mtClean="0"/>
              <a:t>Header Class</a:t>
            </a:r>
            <a:endParaRPr lang="en-US" dirty="0" smtClean="0"/>
          </a:p>
        </p:txBody>
      </p:sp>
    </p:spTree>
    <p:extLst>
      <p:ext uri="{BB962C8B-B14F-4D97-AF65-F5344CB8AC3E}">
        <p14:creationId xmlns:p14="http://schemas.microsoft.com/office/powerpoint/2010/main" val="5202636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新プロトコルのパケットクラスの実装</a:t>
            </a:r>
            <a:endParaRPr lang="en-US" dirty="0"/>
          </a:p>
        </p:txBody>
      </p:sp>
      <p:sp>
        <p:nvSpPr>
          <p:cNvPr id="3" name="Content Placeholder 2"/>
          <p:cNvSpPr>
            <a:spLocks noGrp="1"/>
          </p:cNvSpPr>
          <p:nvPr>
            <p:ph idx="1"/>
          </p:nvPr>
        </p:nvSpPr>
        <p:spPr>
          <a:xfrm>
            <a:off x="4609399" y="1181100"/>
            <a:ext cx="4407600" cy="5062724"/>
          </a:xfrm>
        </p:spPr>
        <p:txBody>
          <a:bodyPr/>
          <a:lstStyle/>
          <a:p>
            <a:endParaRPr lang="ja-JP" altLang="en-US" dirty="0" smtClean="0"/>
          </a:p>
          <a:p>
            <a:r>
              <a:rPr lang="ja-JP" altLang="en-US" dirty="0" smtClean="0"/>
              <a:t>拡張するユーザは新たなヘッダクラスを実装</a:t>
            </a:r>
            <a:endParaRPr lang="en-US" altLang="ja-JP" dirty="0" smtClean="0"/>
          </a:p>
          <a:p>
            <a:endParaRPr lang="ja-JP" altLang="en-US" dirty="0" smtClean="0"/>
          </a:p>
          <a:p>
            <a:r>
              <a:rPr lang="ja-JP" altLang="en-US" dirty="0" smtClean="0"/>
              <a:t>そのヘッダのバイナリ解析のコードのみを追加</a:t>
            </a:r>
          </a:p>
          <a:p>
            <a:endParaRPr lang="ja-JP" altLang="en-US" dirty="0" smtClean="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33</a:t>
            </a:fld>
            <a:endParaRPr lang="en-US"/>
          </a:p>
        </p:txBody>
      </p:sp>
      <p:sp>
        <p:nvSpPr>
          <p:cNvPr id="7" name="Rectangle 6"/>
          <p:cNvSpPr/>
          <p:nvPr/>
        </p:nvSpPr>
        <p:spPr>
          <a:xfrm>
            <a:off x="463399" y="1714500"/>
            <a:ext cx="3857295" cy="400449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ja-JP" altLang="en-US" dirty="0" smtClean="0"/>
              <a:t>新</a:t>
            </a:r>
            <a:r>
              <a:rPr lang="en-US" dirty="0" smtClean="0"/>
              <a:t> Packet Class</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sp>
        <p:nvSpPr>
          <p:cNvPr id="8" name="Rectangle 7"/>
          <p:cNvSpPr/>
          <p:nvPr/>
        </p:nvSpPr>
        <p:spPr>
          <a:xfrm>
            <a:off x="752104" y="3392253"/>
            <a:ext cx="3352800" cy="9909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ja-JP" altLang="en-US" dirty="0" smtClean="0"/>
              <a:t>既存の</a:t>
            </a:r>
            <a:r>
              <a:rPr lang="en-US" dirty="0" smtClean="0"/>
              <a:t>Header Class</a:t>
            </a:r>
          </a:p>
        </p:txBody>
      </p:sp>
      <p:sp>
        <p:nvSpPr>
          <p:cNvPr id="9" name="Rectangle 8"/>
          <p:cNvSpPr/>
          <p:nvPr/>
        </p:nvSpPr>
        <p:spPr>
          <a:xfrm>
            <a:off x="752104" y="4491202"/>
            <a:ext cx="3352800" cy="9909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smtClean="0"/>
              <a:t>新</a:t>
            </a:r>
            <a:r>
              <a:rPr lang="en-US" altLang="ja-JP" dirty="0" smtClean="0"/>
              <a:t> </a:t>
            </a:r>
            <a:r>
              <a:rPr lang="en-US" dirty="0" smtClean="0"/>
              <a:t>Header Class</a:t>
            </a:r>
          </a:p>
        </p:txBody>
      </p:sp>
      <p:sp>
        <p:nvSpPr>
          <p:cNvPr id="10" name="Rectangle 9"/>
          <p:cNvSpPr/>
          <p:nvPr/>
        </p:nvSpPr>
        <p:spPr>
          <a:xfrm>
            <a:off x="752104" y="2272444"/>
            <a:ext cx="3352800" cy="9909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ja-JP" altLang="en-US" dirty="0" smtClean="0"/>
              <a:t>既存の</a:t>
            </a:r>
            <a:r>
              <a:rPr lang="en-US" dirty="0" smtClean="0"/>
              <a:t>Header Class</a:t>
            </a:r>
          </a:p>
        </p:txBody>
      </p:sp>
    </p:spTree>
    <p:extLst>
      <p:ext uri="{BB962C8B-B14F-4D97-AF65-F5344CB8AC3E}">
        <p14:creationId xmlns:p14="http://schemas.microsoft.com/office/powerpoint/2010/main" val="17771001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パケットクラスの継承関係</a:t>
            </a: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34</a:t>
            </a:fld>
            <a:endParaRPr lang="en-US"/>
          </a:p>
        </p:txBody>
      </p:sp>
      <p:sp>
        <p:nvSpPr>
          <p:cNvPr id="7" name="Rectangle 6"/>
          <p:cNvSpPr/>
          <p:nvPr/>
        </p:nvSpPr>
        <p:spPr>
          <a:xfrm>
            <a:off x="3367143" y="1645924"/>
            <a:ext cx="2086984" cy="5809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pgen</a:t>
            </a:r>
            <a:r>
              <a:rPr lang="en-US" dirty="0" smtClean="0"/>
              <a:t>::packet</a:t>
            </a:r>
            <a:endParaRPr lang="en-US" dirty="0"/>
          </a:p>
        </p:txBody>
      </p:sp>
      <p:sp>
        <p:nvSpPr>
          <p:cNvPr id="8" name="Rectangle 7"/>
          <p:cNvSpPr/>
          <p:nvPr/>
        </p:nvSpPr>
        <p:spPr>
          <a:xfrm>
            <a:off x="1090748" y="3158422"/>
            <a:ext cx="1685443" cy="4751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pgen</a:t>
            </a:r>
            <a:r>
              <a:rPr lang="en-US" dirty="0" smtClean="0"/>
              <a:t>::</a:t>
            </a:r>
            <a:r>
              <a:rPr lang="en-US" dirty="0" err="1" smtClean="0"/>
              <a:t>ethernet</a:t>
            </a:r>
            <a:endParaRPr lang="en-US" dirty="0"/>
          </a:p>
        </p:txBody>
      </p:sp>
      <p:sp>
        <p:nvSpPr>
          <p:cNvPr id="9" name="Rectangle 8"/>
          <p:cNvSpPr/>
          <p:nvPr/>
        </p:nvSpPr>
        <p:spPr>
          <a:xfrm>
            <a:off x="4831996" y="4745716"/>
            <a:ext cx="1685443" cy="4751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pgen</a:t>
            </a:r>
            <a:r>
              <a:rPr lang="en-US" dirty="0" smtClean="0"/>
              <a:t>::ipv6</a:t>
            </a:r>
            <a:endParaRPr lang="en-US" dirty="0"/>
          </a:p>
        </p:txBody>
      </p:sp>
      <p:sp>
        <p:nvSpPr>
          <p:cNvPr id="10" name="Rectangle 9"/>
          <p:cNvSpPr/>
          <p:nvPr/>
        </p:nvSpPr>
        <p:spPr>
          <a:xfrm>
            <a:off x="2524421" y="4745716"/>
            <a:ext cx="1685443" cy="4751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pgen</a:t>
            </a:r>
            <a:r>
              <a:rPr lang="en-US" dirty="0" smtClean="0"/>
              <a:t>::</a:t>
            </a:r>
            <a:r>
              <a:rPr lang="en-US" dirty="0" err="1" smtClean="0"/>
              <a:t>tcp</a:t>
            </a:r>
            <a:endParaRPr lang="en-US" dirty="0"/>
          </a:p>
        </p:txBody>
      </p:sp>
      <p:sp>
        <p:nvSpPr>
          <p:cNvPr id="11" name="Rectangle 10"/>
          <p:cNvSpPr/>
          <p:nvPr/>
        </p:nvSpPr>
        <p:spPr>
          <a:xfrm>
            <a:off x="216846" y="4745716"/>
            <a:ext cx="1685443" cy="4751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pgen</a:t>
            </a:r>
            <a:r>
              <a:rPr lang="en-US" dirty="0" smtClean="0"/>
              <a:t>::</a:t>
            </a:r>
            <a:r>
              <a:rPr lang="en-US" dirty="0" err="1" smtClean="0"/>
              <a:t>udp</a:t>
            </a:r>
            <a:endParaRPr lang="en-US" dirty="0"/>
          </a:p>
        </p:txBody>
      </p:sp>
      <p:sp>
        <p:nvSpPr>
          <p:cNvPr id="12" name="Rectangle 11"/>
          <p:cNvSpPr/>
          <p:nvPr/>
        </p:nvSpPr>
        <p:spPr>
          <a:xfrm>
            <a:off x="7139571" y="4745716"/>
            <a:ext cx="1685443" cy="4751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pgen</a:t>
            </a:r>
            <a:r>
              <a:rPr lang="en-US" dirty="0" smtClean="0"/>
              <a:t>::</a:t>
            </a:r>
            <a:r>
              <a:rPr lang="en-US" dirty="0" err="1" smtClean="0"/>
              <a:t>icmp</a:t>
            </a:r>
            <a:endParaRPr lang="en-US" dirty="0"/>
          </a:p>
        </p:txBody>
      </p:sp>
      <p:sp>
        <p:nvSpPr>
          <p:cNvPr id="13" name="Rectangle 12"/>
          <p:cNvSpPr/>
          <p:nvPr/>
        </p:nvSpPr>
        <p:spPr>
          <a:xfrm>
            <a:off x="6044112" y="3158422"/>
            <a:ext cx="1685443" cy="4751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pgen</a:t>
            </a:r>
            <a:r>
              <a:rPr lang="en-US" dirty="0" smtClean="0"/>
              <a:t>::</a:t>
            </a:r>
            <a:r>
              <a:rPr lang="en-US" dirty="0" err="1" smtClean="0"/>
              <a:t>ip</a:t>
            </a:r>
            <a:endParaRPr lang="en-US" dirty="0"/>
          </a:p>
        </p:txBody>
      </p:sp>
      <p:sp>
        <p:nvSpPr>
          <p:cNvPr id="14" name="Rectangle 13"/>
          <p:cNvSpPr/>
          <p:nvPr/>
        </p:nvSpPr>
        <p:spPr>
          <a:xfrm>
            <a:off x="3567913" y="3158422"/>
            <a:ext cx="1685443" cy="4751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pgen</a:t>
            </a:r>
            <a:r>
              <a:rPr lang="en-US" dirty="0" smtClean="0"/>
              <a:t>::</a:t>
            </a:r>
            <a:r>
              <a:rPr lang="en-US" dirty="0" err="1" smtClean="0"/>
              <a:t>arp</a:t>
            </a:r>
            <a:endParaRPr lang="en-US" dirty="0"/>
          </a:p>
        </p:txBody>
      </p:sp>
      <p:cxnSp>
        <p:nvCxnSpPr>
          <p:cNvPr id="16" name="Straight Arrow Connector 15"/>
          <p:cNvCxnSpPr>
            <a:stCxn id="8" idx="0"/>
          </p:cNvCxnSpPr>
          <p:nvPr/>
        </p:nvCxnSpPr>
        <p:spPr>
          <a:xfrm flipV="1">
            <a:off x="1933470" y="2226837"/>
            <a:ext cx="2106862" cy="9315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p:cNvCxnSpPr>
            <a:stCxn id="14" idx="0"/>
            <a:endCxn id="7" idx="2"/>
          </p:cNvCxnSpPr>
          <p:nvPr/>
        </p:nvCxnSpPr>
        <p:spPr>
          <a:xfrm flipV="1">
            <a:off x="4410635" y="2226837"/>
            <a:ext cx="0" cy="9315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a:stCxn id="13" idx="0"/>
          </p:cNvCxnSpPr>
          <p:nvPr/>
        </p:nvCxnSpPr>
        <p:spPr>
          <a:xfrm flipH="1" flipV="1">
            <a:off x="4737773" y="2226837"/>
            <a:ext cx="2149061" cy="9315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a:stCxn id="12" idx="0"/>
          </p:cNvCxnSpPr>
          <p:nvPr/>
        </p:nvCxnSpPr>
        <p:spPr>
          <a:xfrm flipH="1" flipV="1">
            <a:off x="4662464" y="2233267"/>
            <a:ext cx="3319829" cy="25124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p:cNvCxnSpPr/>
          <p:nvPr/>
        </p:nvCxnSpPr>
        <p:spPr>
          <a:xfrm flipH="1" flipV="1">
            <a:off x="4537001" y="2233267"/>
            <a:ext cx="1254374" cy="25124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10" idx="0"/>
          </p:cNvCxnSpPr>
          <p:nvPr/>
        </p:nvCxnSpPr>
        <p:spPr>
          <a:xfrm flipV="1">
            <a:off x="3367143" y="2233267"/>
            <a:ext cx="925926" cy="25124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11" idx="0"/>
          </p:cNvCxnSpPr>
          <p:nvPr/>
        </p:nvCxnSpPr>
        <p:spPr>
          <a:xfrm flipV="1">
            <a:off x="1059568" y="2233267"/>
            <a:ext cx="3140186" cy="25124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450326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パケットクラスの継承関係</a:t>
            </a: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35</a:t>
            </a:fld>
            <a:endParaRPr lang="en-US"/>
          </a:p>
        </p:txBody>
      </p:sp>
      <p:sp>
        <p:nvSpPr>
          <p:cNvPr id="7" name="Rectangle 6"/>
          <p:cNvSpPr/>
          <p:nvPr/>
        </p:nvSpPr>
        <p:spPr>
          <a:xfrm>
            <a:off x="3367143" y="1645924"/>
            <a:ext cx="2086984" cy="5809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pgen</a:t>
            </a:r>
            <a:r>
              <a:rPr lang="en-US" dirty="0" smtClean="0"/>
              <a:t>::packet</a:t>
            </a:r>
            <a:endParaRPr lang="en-US" dirty="0"/>
          </a:p>
        </p:txBody>
      </p:sp>
      <p:sp>
        <p:nvSpPr>
          <p:cNvPr id="8" name="Rectangle 7"/>
          <p:cNvSpPr/>
          <p:nvPr/>
        </p:nvSpPr>
        <p:spPr>
          <a:xfrm>
            <a:off x="1090748" y="3158422"/>
            <a:ext cx="1685443" cy="4751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pgen</a:t>
            </a:r>
            <a:r>
              <a:rPr lang="en-US" dirty="0" smtClean="0"/>
              <a:t>::</a:t>
            </a:r>
            <a:r>
              <a:rPr lang="en-US" dirty="0" err="1" smtClean="0"/>
              <a:t>ethernet</a:t>
            </a:r>
            <a:endParaRPr lang="en-US" dirty="0"/>
          </a:p>
        </p:txBody>
      </p:sp>
      <p:sp>
        <p:nvSpPr>
          <p:cNvPr id="9" name="Rectangle 8"/>
          <p:cNvSpPr/>
          <p:nvPr/>
        </p:nvSpPr>
        <p:spPr>
          <a:xfrm>
            <a:off x="4831996" y="4745716"/>
            <a:ext cx="1685443" cy="4751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pgen</a:t>
            </a:r>
            <a:r>
              <a:rPr lang="en-US" dirty="0" smtClean="0"/>
              <a:t>::ipv6</a:t>
            </a:r>
            <a:endParaRPr lang="en-US" dirty="0"/>
          </a:p>
        </p:txBody>
      </p:sp>
      <p:sp>
        <p:nvSpPr>
          <p:cNvPr id="10" name="Rectangle 9"/>
          <p:cNvSpPr/>
          <p:nvPr/>
        </p:nvSpPr>
        <p:spPr>
          <a:xfrm>
            <a:off x="2524421" y="4745716"/>
            <a:ext cx="1685443" cy="4751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pgen</a:t>
            </a:r>
            <a:r>
              <a:rPr lang="en-US" dirty="0" smtClean="0"/>
              <a:t>::</a:t>
            </a:r>
            <a:r>
              <a:rPr lang="en-US" dirty="0" err="1" smtClean="0"/>
              <a:t>tcp</a:t>
            </a:r>
            <a:endParaRPr lang="en-US" dirty="0"/>
          </a:p>
        </p:txBody>
      </p:sp>
      <p:sp>
        <p:nvSpPr>
          <p:cNvPr id="11" name="Rectangle 10"/>
          <p:cNvSpPr/>
          <p:nvPr/>
        </p:nvSpPr>
        <p:spPr>
          <a:xfrm>
            <a:off x="216846" y="4745716"/>
            <a:ext cx="1685443" cy="4751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pgen</a:t>
            </a:r>
            <a:r>
              <a:rPr lang="en-US" dirty="0" smtClean="0"/>
              <a:t>::</a:t>
            </a:r>
            <a:r>
              <a:rPr lang="en-US" dirty="0" err="1" smtClean="0"/>
              <a:t>udp</a:t>
            </a:r>
            <a:endParaRPr lang="en-US" dirty="0"/>
          </a:p>
        </p:txBody>
      </p:sp>
      <p:sp>
        <p:nvSpPr>
          <p:cNvPr id="12" name="Rectangle 11"/>
          <p:cNvSpPr/>
          <p:nvPr/>
        </p:nvSpPr>
        <p:spPr>
          <a:xfrm>
            <a:off x="7139571" y="4745716"/>
            <a:ext cx="1685443" cy="4751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pgen</a:t>
            </a:r>
            <a:r>
              <a:rPr lang="en-US" dirty="0" smtClean="0"/>
              <a:t>::</a:t>
            </a:r>
            <a:r>
              <a:rPr lang="en-US" dirty="0" err="1" smtClean="0"/>
              <a:t>icmp</a:t>
            </a:r>
            <a:endParaRPr lang="en-US" dirty="0"/>
          </a:p>
        </p:txBody>
      </p:sp>
      <p:sp>
        <p:nvSpPr>
          <p:cNvPr id="13" name="Rectangle 12"/>
          <p:cNvSpPr/>
          <p:nvPr/>
        </p:nvSpPr>
        <p:spPr>
          <a:xfrm>
            <a:off x="6044112" y="3158422"/>
            <a:ext cx="1685443" cy="4751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pgen</a:t>
            </a:r>
            <a:r>
              <a:rPr lang="en-US" dirty="0" smtClean="0"/>
              <a:t>::</a:t>
            </a:r>
            <a:r>
              <a:rPr lang="en-US" dirty="0" err="1" smtClean="0"/>
              <a:t>ip</a:t>
            </a:r>
            <a:endParaRPr lang="en-US" dirty="0"/>
          </a:p>
        </p:txBody>
      </p:sp>
      <p:sp>
        <p:nvSpPr>
          <p:cNvPr id="14" name="Rectangle 13"/>
          <p:cNvSpPr/>
          <p:nvPr/>
        </p:nvSpPr>
        <p:spPr>
          <a:xfrm>
            <a:off x="3567913" y="3158422"/>
            <a:ext cx="1685443" cy="4751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pgen</a:t>
            </a:r>
            <a:r>
              <a:rPr lang="en-US" dirty="0" smtClean="0"/>
              <a:t>::</a:t>
            </a:r>
            <a:r>
              <a:rPr lang="en-US" dirty="0" err="1" smtClean="0"/>
              <a:t>arp</a:t>
            </a:r>
            <a:endParaRPr lang="en-US" dirty="0"/>
          </a:p>
        </p:txBody>
      </p:sp>
      <p:cxnSp>
        <p:nvCxnSpPr>
          <p:cNvPr id="16" name="Straight Arrow Connector 15"/>
          <p:cNvCxnSpPr>
            <a:stCxn id="8" idx="0"/>
          </p:cNvCxnSpPr>
          <p:nvPr/>
        </p:nvCxnSpPr>
        <p:spPr>
          <a:xfrm flipV="1">
            <a:off x="1933470" y="2226837"/>
            <a:ext cx="2106862" cy="9315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p:cNvCxnSpPr>
            <a:stCxn id="14" idx="0"/>
            <a:endCxn id="7" idx="2"/>
          </p:cNvCxnSpPr>
          <p:nvPr/>
        </p:nvCxnSpPr>
        <p:spPr>
          <a:xfrm flipV="1">
            <a:off x="4410635" y="2226837"/>
            <a:ext cx="0" cy="9315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a:stCxn id="13" idx="0"/>
          </p:cNvCxnSpPr>
          <p:nvPr/>
        </p:nvCxnSpPr>
        <p:spPr>
          <a:xfrm flipH="1" flipV="1">
            <a:off x="4737773" y="2226837"/>
            <a:ext cx="2149061" cy="9315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a:stCxn id="12" idx="0"/>
          </p:cNvCxnSpPr>
          <p:nvPr/>
        </p:nvCxnSpPr>
        <p:spPr>
          <a:xfrm flipH="1" flipV="1">
            <a:off x="4662464" y="2233267"/>
            <a:ext cx="3319829" cy="25124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p:cNvCxnSpPr/>
          <p:nvPr/>
        </p:nvCxnSpPr>
        <p:spPr>
          <a:xfrm flipH="1" flipV="1">
            <a:off x="4537001" y="2233267"/>
            <a:ext cx="1254374" cy="25124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10" idx="0"/>
          </p:cNvCxnSpPr>
          <p:nvPr/>
        </p:nvCxnSpPr>
        <p:spPr>
          <a:xfrm flipV="1">
            <a:off x="3367143" y="2233267"/>
            <a:ext cx="925926" cy="25124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11" idx="0"/>
          </p:cNvCxnSpPr>
          <p:nvPr/>
        </p:nvCxnSpPr>
        <p:spPr>
          <a:xfrm flipV="1">
            <a:off x="1059568" y="2233267"/>
            <a:ext cx="3140186" cy="25124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Rectangle 20"/>
          <p:cNvSpPr/>
          <p:nvPr/>
        </p:nvSpPr>
        <p:spPr>
          <a:xfrm>
            <a:off x="6086370" y="5509526"/>
            <a:ext cx="1685443" cy="475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pgen</a:t>
            </a:r>
            <a:r>
              <a:rPr lang="en-US" dirty="0" smtClean="0"/>
              <a:t>::XXX</a:t>
            </a:r>
            <a:endParaRPr lang="en-US" dirty="0"/>
          </a:p>
        </p:txBody>
      </p:sp>
      <p:cxnSp>
        <p:nvCxnSpPr>
          <p:cNvPr id="23" name="Straight Arrow Connector 22"/>
          <p:cNvCxnSpPr/>
          <p:nvPr/>
        </p:nvCxnSpPr>
        <p:spPr>
          <a:xfrm flipH="1" flipV="1">
            <a:off x="4611408" y="2226836"/>
            <a:ext cx="2434341" cy="32826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476220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パケットクラスのメンバ関数</a:t>
            </a:r>
            <a:endParaRPr lang="en-US" dirty="0"/>
          </a:p>
        </p:txBody>
      </p:sp>
      <p:sp>
        <p:nvSpPr>
          <p:cNvPr id="3" name="Content Placeholder 2"/>
          <p:cNvSpPr>
            <a:spLocks noGrp="1"/>
          </p:cNvSpPr>
          <p:nvPr>
            <p:ph idx="1"/>
          </p:nvPr>
        </p:nvSpPr>
        <p:spPr/>
        <p:txBody>
          <a:bodyPr/>
          <a:lstStyle/>
          <a:p>
            <a:r>
              <a:rPr lang="ja-JP" altLang="en-US" dirty="0" smtClean="0"/>
              <a:t>基底パケットクラスのメンバ関数</a:t>
            </a:r>
            <a:r>
              <a:rPr lang="en-US" altLang="ja-JP" dirty="0" smtClean="0"/>
              <a:t> (</a:t>
            </a:r>
            <a:r>
              <a:rPr lang="ja-JP" altLang="en-US" dirty="0" smtClean="0"/>
              <a:t>一部</a:t>
            </a:r>
            <a:r>
              <a:rPr lang="en-US" altLang="ja-JP" dirty="0" smtClean="0"/>
              <a:t>)</a:t>
            </a:r>
            <a:endParaRPr lang="en-US" dirty="0" smtClean="0"/>
          </a:p>
          <a:p>
            <a:pPr lvl="1"/>
            <a:endParaRPr lang="en-US" dirty="0" smtClean="0"/>
          </a:p>
          <a:p>
            <a:pPr lvl="1"/>
            <a:r>
              <a:rPr lang="en-US" dirty="0" smtClean="0"/>
              <a:t>uint8_t* raw()</a:t>
            </a:r>
            <a:r>
              <a:rPr lang="en-US" dirty="0"/>
              <a:t> </a:t>
            </a:r>
            <a:r>
              <a:rPr lang="en-US" dirty="0" smtClean="0"/>
              <a:t> </a:t>
            </a:r>
            <a:r>
              <a:rPr lang="ja-JP" altLang="en-US" dirty="0" smtClean="0"/>
              <a:t>生パケットのバイナリのポインタ</a:t>
            </a:r>
            <a:endParaRPr lang="en-US" dirty="0" smtClean="0"/>
          </a:p>
          <a:p>
            <a:pPr lvl="1"/>
            <a:endParaRPr lang="en-US" dirty="0" smtClean="0"/>
          </a:p>
          <a:p>
            <a:pPr lvl="1"/>
            <a:r>
              <a:rPr lang="en-US" dirty="0" err="1" smtClean="0"/>
              <a:t>size_t</a:t>
            </a:r>
            <a:r>
              <a:rPr lang="en-US" dirty="0" smtClean="0"/>
              <a:t> length()</a:t>
            </a:r>
            <a:r>
              <a:rPr lang="en-US" dirty="0"/>
              <a:t> </a:t>
            </a:r>
            <a:r>
              <a:rPr lang="en-US" dirty="0" smtClean="0"/>
              <a:t> </a:t>
            </a:r>
            <a:r>
              <a:rPr lang="ja-JP" altLang="en-US" dirty="0" smtClean="0"/>
              <a:t>パケットの長さを返す</a:t>
            </a:r>
          </a:p>
          <a:p>
            <a:pPr lvl="1"/>
            <a:endParaRPr lang="en-US" dirty="0" smtClean="0"/>
          </a:p>
          <a:p>
            <a:pPr lvl="1"/>
            <a:r>
              <a:rPr lang="en-US" dirty="0" smtClean="0"/>
              <a:t>compile</a:t>
            </a:r>
            <a:r>
              <a:rPr lang="en-US" dirty="0"/>
              <a:t>()</a:t>
            </a:r>
            <a:r>
              <a:rPr lang="ja-JP" altLang="en-US" dirty="0"/>
              <a:t>　　バイナリを生成</a:t>
            </a:r>
            <a:r>
              <a:rPr lang="en-US" altLang="ja-JP" dirty="0"/>
              <a:t>raw()</a:t>
            </a:r>
            <a:r>
              <a:rPr lang="ja-JP" altLang="en-US" dirty="0"/>
              <a:t>に反映</a:t>
            </a:r>
            <a:r>
              <a:rPr lang="ja-JP" altLang="en-US" dirty="0" smtClean="0"/>
              <a:t>する</a:t>
            </a:r>
            <a:r>
              <a:rPr lang="en-US" altLang="ja-JP" dirty="0"/>
              <a:t> </a:t>
            </a:r>
            <a:endParaRPr lang="en-US" dirty="0"/>
          </a:p>
          <a:p>
            <a:pPr lvl="1"/>
            <a:endParaRPr lang="en-US" dirty="0" smtClean="0"/>
          </a:p>
          <a:p>
            <a:pPr lvl="1"/>
            <a:r>
              <a:rPr lang="en-US" dirty="0" smtClean="0"/>
              <a:t>analyze(buffer</a:t>
            </a:r>
            <a:r>
              <a:rPr lang="en-US" dirty="0"/>
              <a:t>, </a:t>
            </a:r>
            <a:r>
              <a:rPr lang="en-US" dirty="0" err="1"/>
              <a:t>bufferlen</a:t>
            </a:r>
            <a:r>
              <a:rPr lang="en-US" dirty="0"/>
              <a:t>)</a:t>
            </a:r>
            <a:r>
              <a:rPr lang="ja-JP" altLang="en-US" dirty="0"/>
              <a:t>　バイナリを</a:t>
            </a:r>
            <a:r>
              <a:rPr lang="ja-JP" altLang="en-US" dirty="0" smtClean="0"/>
              <a:t>解析</a:t>
            </a:r>
          </a:p>
          <a:p>
            <a:pPr lvl="1"/>
            <a:endParaRPr lang="en-US" altLang="ja-JP" dirty="0" smtClean="0"/>
          </a:p>
          <a:p>
            <a:r>
              <a:rPr lang="ja-JP" altLang="en-US" dirty="0" smtClean="0"/>
              <a:t>拡張する開発者はこれらの実装を意識しなくていい</a:t>
            </a:r>
            <a:endParaRPr lang="en-US" dirty="0" smtClean="0"/>
          </a:p>
          <a:p>
            <a:pPr lvl="1"/>
            <a:endParaRPr lang="en-US" dirty="0" smtClean="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36</a:t>
            </a:fld>
            <a:endParaRPr lang="en-US"/>
          </a:p>
        </p:txBody>
      </p:sp>
    </p:spTree>
    <p:extLst>
      <p:ext uri="{BB962C8B-B14F-4D97-AF65-F5344CB8AC3E}">
        <p14:creationId xmlns:p14="http://schemas.microsoft.com/office/powerpoint/2010/main" val="3114873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ヘッダクラスの継承関係</a:t>
            </a: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37</a:t>
            </a:fld>
            <a:endParaRPr lang="en-US"/>
          </a:p>
        </p:txBody>
      </p:sp>
      <p:sp>
        <p:nvSpPr>
          <p:cNvPr id="7" name="Rectangle 6"/>
          <p:cNvSpPr/>
          <p:nvPr/>
        </p:nvSpPr>
        <p:spPr>
          <a:xfrm>
            <a:off x="3367143" y="1645924"/>
            <a:ext cx="2086984" cy="5809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pgen</a:t>
            </a:r>
            <a:r>
              <a:rPr lang="en-US" dirty="0" smtClean="0"/>
              <a:t>::header</a:t>
            </a:r>
            <a:endParaRPr lang="en-US" dirty="0"/>
          </a:p>
        </p:txBody>
      </p:sp>
      <p:sp>
        <p:nvSpPr>
          <p:cNvPr id="8" name="Rectangle 7"/>
          <p:cNvSpPr/>
          <p:nvPr/>
        </p:nvSpPr>
        <p:spPr>
          <a:xfrm>
            <a:off x="938038" y="3158422"/>
            <a:ext cx="1838153" cy="4751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pgen</a:t>
            </a:r>
            <a:r>
              <a:rPr lang="en-US" dirty="0" smtClean="0"/>
              <a:t>::</a:t>
            </a:r>
            <a:r>
              <a:rPr lang="en-US" dirty="0" err="1" smtClean="0"/>
              <a:t>ethernet</a:t>
            </a:r>
            <a:endParaRPr lang="en-US" dirty="0" smtClean="0"/>
          </a:p>
          <a:p>
            <a:pPr algn="ctr"/>
            <a:r>
              <a:rPr lang="en-US" dirty="0" smtClean="0"/>
              <a:t>_header</a:t>
            </a:r>
            <a:endParaRPr lang="en-US" dirty="0"/>
          </a:p>
        </p:txBody>
      </p:sp>
      <p:sp>
        <p:nvSpPr>
          <p:cNvPr id="9" name="Rectangle 8"/>
          <p:cNvSpPr/>
          <p:nvPr/>
        </p:nvSpPr>
        <p:spPr>
          <a:xfrm>
            <a:off x="4662466" y="4745716"/>
            <a:ext cx="2061063" cy="4751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pgen</a:t>
            </a:r>
            <a:r>
              <a:rPr lang="en-US" dirty="0" smtClean="0"/>
              <a:t>::ipv6_header</a:t>
            </a:r>
            <a:endParaRPr lang="en-US" dirty="0"/>
          </a:p>
        </p:txBody>
      </p:sp>
      <p:sp>
        <p:nvSpPr>
          <p:cNvPr id="10" name="Rectangle 9"/>
          <p:cNvSpPr/>
          <p:nvPr/>
        </p:nvSpPr>
        <p:spPr>
          <a:xfrm>
            <a:off x="2366814" y="4745716"/>
            <a:ext cx="1917449" cy="4751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pgen</a:t>
            </a:r>
            <a:r>
              <a:rPr lang="en-US" dirty="0" smtClean="0"/>
              <a:t>::</a:t>
            </a:r>
            <a:r>
              <a:rPr lang="en-US" dirty="0" err="1" smtClean="0"/>
              <a:t>tcp_header</a:t>
            </a:r>
            <a:endParaRPr lang="en-US" dirty="0"/>
          </a:p>
        </p:txBody>
      </p:sp>
      <p:sp>
        <p:nvSpPr>
          <p:cNvPr id="11" name="Rectangle 10"/>
          <p:cNvSpPr/>
          <p:nvPr/>
        </p:nvSpPr>
        <p:spPr>
          <a:xfrm>
            <a:off x="139700" y="4745716"/>
            <a:ext cx="1932119" cy="4751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pgen</a:t>
            </a:r>
            <a:r>
              <a:rPr lang="en-US" dirty="0" smtClean="0"/>
              <a:t>::</a:t>
            </a:r>
            <a:r>
              <a:rPr lang="en-US" dirty="0" err="1" smtClean="0"/>
              <a:t>udp_header</a:t>
            </a:r>
            <a:endParaRPr lang="en-US" dirty="0"/>
          </a:p>
        </p:txBody>
      </p:sp>
      <p:sp>
        <p:nvSpPr>
          <p:cNvPr id="12" name="Rectangle 11"/>
          <p:cNvSpPr/>
          <p:nvPr/>
        </p:nvSpPr>
        <p:spPr>
          <a:xfrm>
            <a:off x="6958463" y="4745716"/>
            <a:ext cx="2058538" cy="4751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pgen</a:t>
            </a:r>
            <a:r>
              <a:rPr lang="en-US" dirty="0" smtClean="0"/>
              <a:t>::</a:t>
            </a:r>
            <a:r>
              <a:rPr lang="en-US" dirty="0" err="1" smtClean="0"/>
              <a:t>icmp_header</a:t>
            </a:r>
            <a:endParaRPr lang="en-US" dirty="0"/>
          </a:p>
        </p:txBody>
      </p:sp>
      <p:sp>
        <p:nvSpPr>
          <p:cNvPr id="13" name="Rectangle 12"/>
          <p:cNvSpPr/>
          <p:nvPr/>
        </p:nvSpPr>
        <p:spPr>
          <a:xfrm>
            <a:off x="6044112" y="3158422"/>
            <a:ext cx="1828699" cy="4751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pgen</a:t>
            </a:r>
            <a:r>
              <a:rPr lang="en-US" dirty="0" smtClean="0"/>
              <a:t>::</a:t>
            </a:r>
            <a:r>
              <a:rPr lang="en-US" dirty="0" err="1" smtClean="0"/>
              <a:t>ip_header</a:t>
            </a:r>
            <a:endParaRPr lang="en-US" dirty="0"/>
          </a:p>
        </p:txBody>
      </p:sp>
      <p:sp>
        <p:nvSpPr>
          <p:cNvPr id="14" name="Rectangle 13"/>
          <p:cNvSpPr/>
          <p:nvPr/>
        </p:nvSpPr>
        <p:spPr>
          <a:xfrm>
            <a:off x="3473633" y="3158422"/>
            <a:ext cx="1883676" cy="4751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pgen</a:t>
            </a:r>
            <a:r>
              <a:rPr lang="en-US" dirty="0" smtClean="0"/>
              <a:t>::</a:t>
            </a:r>
            <a:r>
              <a:rPr lang="en-US" dirty="0" err="1" smtClean="0"/>
              <a:t>arp_header</a:t>
            </a:r>
            <a:endParaRPr lang="en-US" dirty="0"/>
          </a:p>
        </p:txBody>
      </p:sp>
      <p:cxnSp>
        <p:nvCxnSpPr>
          <p:cNvPr id="16" name="Straight Arrow Connector 15"/>
          <p:cNvCxnSpPr>
            <a:stCxn id="8" idx="0"/>
          </p:cNvCxnSpPr>
          <p:nvPr/>
        </p:nvCxnSpPr>
        <p:spPr>
          <a:xfrm flipV="1">
            <a:off x="1857115" y="2226838"/>
            <a:ext cx="2183217" cy="9315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p:cNvCxnSpPr>
            <a:stCxn id="14" idx="0"/>
            <a:endCxn id="7" idx="2"/>
          </p:cNvCxnSpPr>
          <p:nvPr/>
        </p:nvCxnSpPr>
        <p:spPr>
          <a:xfrm flipH="1" flipV="1">
            <a:off x="4410635" y="2226837"/>
            <a:ext cx="4836" cy="9315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a:stCxn id="13" idx="0"/>
          </p:cNvCxnSpPr>
          <p:nvPr/>
        </p:nvCxnSpPr>
        <p:spPr>
          <a:xfrm flipH="1" flipV="1">
            <a:off x="4737774" y="2226838"/>
            <a:ext cx="2220688" cy="9315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a:stCxn id="12" idx="0"/>
          </p:cNvCxnSpPr>
          <p:nvPr/>
        </p:nvCxnSpPr>
        <p:spPr>
          <a:xfrm flipH="1" flipV="1">
            <a:off x="4662466" y="2233268"/>
            <a:ext cx="3325266" cy="25124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p:cNvCxnSpPr/>
          <p:nvPr/>
        </p:nvCxnSpPr>
        <p:spPr>
          <a:xfrm flipH="1" flipV="1">
            <a:off x="4537001" y="2233267"/>
            <a:ext cx="1254374" cy="25124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10" idx="0"/>
          </p:cNvCxnSpPr>
          <p:nvPr/>
        </p:nvCxnSpPr>
        <p:spPr>
          <a:xfrm flipV="1">
            <a:off x="3325539" y="2233268"/>
            <a:ext cx="967530" cy="25124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11" idx="0"/>
          </p:cNvCxnSpPr>
          <p:nvPr/>
        </p:nvCxnSpPr>
        <p:spPr>
          <a:xfrm flipV="1">
            <a:off x="1105760" y="2233268"/>
            <a:ext cx="3093994" cy="25124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257503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ヘッダクラスの継承関係</a:t>
            </a: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38</a:t>
            </a:fld>
            <a:endParaRPr lang="en-US"/>
          </a:p>
        </p:txBody>
      </p:sp>
      <p:sp>
        <p:nvSpPr>
          <p:cNvPr id="7" name="Rectangle 6"/>
          <p:cNvSpPr/>
          <p:nvPr/>
        </p:nvSpPr>
        <p:spPr>
          <a:xfrm>
            <a:off x="3367143" y="1645924"/>
            <a:ext cx="2086984" cy="5809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pgen</a:t>
            </a:r>
            <a:r>
              <a:rPr lang="en-US" dirty="0" smtClean="0"/>
              <a:t>::header</a:t>
            </a:r>
            <a:endParaRPr lang="en-US" dirty="0"/>
          </a:p>
        </p:txBody>
      </p:sp>
      <p:sp>
        <p:nvSpPr>
          <p:cNvPr id="8" name="Rectangle 7"/>
          <p:cNvSpPr/>
          <p:nvPr/>
        </p:nvSpPr>
        <p:spPr>
          <a:xfrm>
            <a:off x="938038" y="3158422"/>
            <a:ext cx="1838153" cy="4751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pgen</a:t>
            </a:r>
            <a:r>
              <a:rPr lang="en-US" dirty="0" smtClean="0"/>
              <a:t>::</a:t>
            </a:r>
            <a:r>
              <a:rPr lang="en-US" dirty="0" err="1" smtClean="0"/>
              <a:t>ethernet</a:t>
            </a:r>
            <a:endParaRPr lang="en-US" dirty="0" smtClean="0"/>
          </a:p>
          <a:p>
            <a:pPr algn="ctr"/>
            <a:r>
              <a:rPr lang="en-US" dirty="0" smtClean="0"/>
              <a:t>_header</a:t>
            </a:r>
            <a:endParaRPr lang="en-US" dirty="0"/>
          </a:p>
        </p:txBody>
      </p:sp>
      <p:sp>
        <p:nvSpPr>
          <p:cNvPr id="9" name="Rectangle 8"/>
          <p:cNvSpPr/>
          <p:nvPr/>
        </p:nvSpPr>
        <p:spPr>
          <a:xfrm>
            <a:off x="4662466" y="4745716"/>
            <a:ext cx="2061063" cy="4751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pgen</a:t>
            </a:r>
            <a:r>
              <a:rPr lang="en-US" dirty="0" smtClean="0"/>
              <a:t>::ipv6_header</a:t>
            </a:r>
            <a:endParaRPr lang="en-US" dirty="0"/>
          </a:p>
        </p:txBody>
      </p:sp>
      <p:sp>
        <p:nvSpPr>
          <p:cNvPr id="10" name="Rectangle 9"/>
          <p:cNvSpPr/>
          <p:nvPr/>
        </p:nvSpPr>
        <p:spPr>
          <a:xfrm>
            <a:off x="2366814" y="4745716"/>
            <a:ext cx="1917449" cy="4751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pgen</a:t>
            </a:r>
            <a:r>
              <a:rPr lang="en-US" dirty="0" smtClean="0"/>
              <a:t>::</a:t>
            </a:r>
            <a:r>
              <a:rPr lang="en-US" dirty="0" err="1" smtClean="0"/>
              <a:t>tcp_header</a:t>
            </a:r>
            <a:endParaRPr lang="en-US" dirty="0"/>
          </a:p>
        </p:txBody>
      </p:sp>
      <p:sp>
        <p:nvSpPr>
          <p:cNvPr id="11" name="Rectangle 10"/>
          <p:cNvSpPr/>
          <p:nvPr/>
        </p:nvSpPr>
        <p:spPr>
          <a:xfrm>
            <a:off x="139700" y="4745716"/>
            <a:ext cx="1932119" cy="4751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pgen</a:t>
            </a:r>
            <a:r>
              <a:rPr lang="en-US" dirty="0" smtClean="0"/>
              <a:t>::</a:t>
            </a:r>
            <a:r>
              <a:rPr lang="en-US" dirty="0" err="1" smtClean="0"/>
              <a:t>udp_header</a:t>
            </a:r>
            <a:endParaRPr lang="en-US" dirty="0"/>
          </a:p>
        </p:txBody>
      </p:sp>
      <p:sp>
        <p:nvSpPr>
          <p:cNvPr id="12" name="Rectangle 11"/>
          <p:cNvSpPr/>
          <p:nvPr/>
        </p:nvSpPr>
        <p:spPr>
          <a:xfrm>
            <a:off x="6958463" y="4745716"/>
            <a:ext cx="2058538" cy="4751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pgen</a:t>
            </a:r>
            <a:r>
              <a:rPr lang="en-US" dirty="0" smtClean="0"/>
              <a:t>::</a:t>
            </a:r>
            <a:r>
              <a:rPr lang="en-US" dirty="0" err="1" smtClean="0"/>
              <a:t>icmp_header</a:t>
            </a:r>
            <a:endParaRPr lang="en-US" dirty="0"/>
          </a:p>
        </p:txBody>
      </p:sp>
      <p:sp>
        <p:nvSpPr>
          <p:cNvPr id="13" name="Rectangle 12"/>
          <p:cNvSpPr/>
          <p:nvPr/>
        </p:nvSpPr>
        <p:spPr>
          <a:xfrm>
            <a:off x="6044112" y="3158422"/>
            <a:ext cx="1828699" cy="4751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pgen</a:t>
            </a:r>
            <a:r>
              <a:rPr lang="en-US" dirty="0" smtClean="0"/>
              <a:t>::</a:t>
            </a:r>
            <a:r>
              <a:rPr lang="en-US" dirty="0" err="1" smtClean="0"/>
              <a:t>ip_header</a:t>
            </a:r>
            <a:endParaRPr lang="en-US" dirty="0"/>
          </a:p>
        </p:txBody>
      </p:sp>
      <p:sp>
        <p:nvSpPr>
          <p:cNvPr id="14" name="Rectangle 13"/>
          <p:cNvSpPr/>
          <p:nvPr/>
        </p:nvSpPr>
        <p:spPr>
          <a:xfrm>
            <a:off x="3473633" y="3158422"/>
            <a:ext cx="1883676" cy="4751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pgen</a:t>
            </a:r>
            <a:r>
              <a:rPr lang="en-US" dirty="0" smtClean="0"/>
              <a:t>::</a:t>
            </a:r>
            <a:r>
              <a:rPr lang="en-US" dirty="0" err="1" smtClean="0"/>
              <a:t>arp_header</a:t>
            </a:r>
            <a:endParaRPr lang="en-US" dirty="0"/>
          </a:p>
        </p:txBody>
      </p:sp>
      <p:cxnSp>
        <p:nvCxnSpPr>
          <p:cNvPr id="16" name="Straight Arrow Connector 15"/>
          <p:cNvCxnSpPr>
            <a:stCxn id="8" idx="0"/>
          </p:cNvCxnSpPr>
          <p:nvPr/>
        </p:nvCxnSpPr>
        <p:spPr>
          <a:xfrm flipV="1">
            <a:off x="1857115" y="2226838"/>
            <a:ext cx="2183217" cy="9315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p:cNvCxnSpPr>
            <a:stCxn id="14" idx="0"/>
            <a:endCxn id="7" idx="2"/>
          </p:cNvCxnSpPr>
          <p:nvPr/>
        </p:nvCxnSpPr>
        <p:spPr>
          <a:xfrm flipH="1" flipV="1">
            <a:off x="4410635" y="2226837"/>
            <a:ext cx="4836" cy="9315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a:stCxn id="13" idx="0"/>
          </p:cNvCxnSpPr>
          <p:nvPr/>
        </p:nvCxnSpPr>
        <p:spPr>
          <a:xfrm flipH="1" flipV="1">
            <a:off x="4737774" y="2226838"/>
            <a:ext cx="2220688" cy="9315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a:stCxn id="12" idx="0"/>
          </p:cNvCxnSpPr>
          <p:nvPr/>
        </p:nvCxnSpPr>
        <p:spPr>
          <a:xfrm flipH="1" flipV="1">
            <a:off x="4662466" y="2233268"/>
            <a:ext cx="3325266" cy="25124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p:cNvCxnSpPr/>
          <p:nvPr/>
        </p:nvCxnSpPr>
        <p:spPr>
          <a:xfrm flipH="1" flipV="1">
            <a:off x="4537001" y="2233267"/>
            <a:ext cx="1254374" cy="25124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10" idx="0"/>
          </p:cNvCxnSpPr>
          <p:nvPr/>
        </p:nvCxnSpPr>
        <p:spPr>
          <a:xfrm flipV="1">
            <a:off x="3325539" y="2233268"/>
            <a:ext cx="967530" cy="25124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11" idx="0"/>
          </p:cNvCxnSpPr>
          <p:nvPr/>
        </p:nvCxnSpPr>
        <p:spPr>
          <a:xfrm flipV="1">
            <a:off x="1105760" y="2233268"/>
            <a:ext cx="3093994" cy="25124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Rectangle 20"/>
          <p:cNvSpPr/>
          <p:nvPr/>
        </p:nvSpPr>
        <p:spPr>
          <a:xfrm>
            <a:off x="5927930" y="5509526"/>
            <a:ext cx="2061063" cy="475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pgen</a:t>
            </a:r>
            <a:r>
              <a:rPr lang="en-US" dirty="0" smtClean="0"/>
              <a:t>::</a:t>
            </a:r>
            <a:r>
              <a:rPr lang="en-US" dirty="0" err="1" smtClean="0"/>
              <a:t>XXX_header</a:t>
            </a:r>
            <a:endParaRPr lang="en-US" dirty="0"/>
          </a:p>
        </p:txBody>
      </p:sp>
      <p:cxnSp>
        <p:nvCxnSpPr>
          <p:cNvPr id="23" name="Straight Arrow Connector 22"/>
          <p:cNvCxnSpPr/>
          <p:nvPr/>
        </p:nvCxnSpPr>
        <p:spPr>
          <a:xfrm flipH="1" flipV="1">
            <a:off x="4615372" y="2226837"/>
            <a:ext cx="2441467" cy="32826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135436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ヘッダクラスのメンバ関数</a:t>
            </a:r>
            <a:endParaRPr lang="en-US" dirty="0"/>
          </a:p>
        </p:txBody>
      </p:sp>
      <p:sp>
        <p:nvSpPr>
          <p:cNvPr id="3" name="Content Placeholder 2"/>
          <p:cNvSpPr>
            <a:spLocks noGrp="1"/>
          </p:cNvSpPr>
          <p:nvPr>
            <p:ph idx="1"/>
          </p:nvPr>
        </p:nvSpPr>
        <p:spPr/>
        <p:txBody>
          <a:bodyPr/>
          <a:lstStyle/>
          <a:p>
            <a:r>
              <a:rPr lang="ja-JP" altLang="en-US" dirty="0" smtClean="0"/>
              <a:t>ヘッダクラスのメンバ関数</a:t>
            </a:r>
            <a:r>
              <a:rPr lang="en-US" altLang="ja-JP" dirty="0" smtClean="0"/>
              <a:t> (</a:t>
            </a:r>
            <a:r>
              <a:rPr lang="ja-JP" altLang="en-US" dirty="0" smtClean="0"/>
              <a:t>一部</a:t>
            </a:r>
            <a:r>
              <a:rPr lang="en-US" altLang="ja-JP" dirty="0" smtClean="0"/>
              <a:t>)</a:t>
            </a:r>
            <a:endParaRPr lang="en-US" dirty="0" smtClean="0"/>
          </a:p>
          <a:p>
            <a:pPr lvl="1"/>
            <a:endParaRPr lang="en-US" dirty="0" smtClean="0"/>
          </a:p>
          <a:p>
            <a:pPr lvl="1"/>
            <a:r>
              <a:rPr lang="en-US" dirty="0" smtClean="0"/>
              <a:t>virtual write(buffer, </a:t>
            </a:r>
            <a:r>
              <a:rPr lang="en-US" dirty="0" err="1" smtClean="0"/>
              <a:t>bufferlen</a:t>
            </a:r>
            <a:r>
              <a:rPr lang="en-US" dirty="0" smtClean="0"/>
              <a:t>) = 0  </a:t>
            </a:r>
            <a:r>
              <a:rPr lang="ja-JP" altLang="en-US" dirty="0" smtClean="0"/>
              <a:t>ヘッダのバイナリを書き込む</a:t>
            </a:r>
            <a:endParaRPr lang="en-US" dirty="0" smtClean="0"/>
          </a:p>
          <a:p>
            <a:pPr lvl="1"/>
            <a:endParaRPr lang="en-US" dirty="0" smtClean="0"/>
          </a:p>
          <a:p>
            <a:pPr lvl="1"/>
            <a:r>
              <a:rPr lang="en-US" dirty="0" smtClean="0"/>
              <a:t>virtual read(buffer, </a:t>
            </a:r>
            <a:r>
              <a:rPr lang="en-US" dirty="0" err="1" smtClean="0"/>
              <a:t>bufferlen</a:t>
            </a:r>
            <a:r>
              <a:rPr lang="en-US" dirty="0" smtClean="0"/>
              <a:t>) = 0   </a:t>
            </a:r>
            <a:r>
              <a:rPr lang="ja-JP" altLang="en-US" dirty="0" smtClean="0"/>
              <a:t>ヘッダのバイナリを読み込む</a:t>
            </a:r>
          </a:p>
          <a:p>
            <a:pPr lvl="1"/>
            <a:endParaRPr lang="en-US" dirty="0" smtClean="0"/>
          </a:p>
          <a:p>
            <a:pPr lvl="1"/>
            <a:r>
              <a:rPr lang="en-US" dirty="0" smtClean="0"/>
              <a:t>virtual </a:t>
            </a:r>
            <a:r>
              <a:rPr lang="en-US" dirty="0" err="1" smtClean="0"/>
              <a:t>size_t</a:t>
            </a:r>
            <a:r>
              <a:rPr lang="en-US" dirty="0" smtClean="0"/>
              <a:t> length() = 0</a:t>
            </a:r>
            <a:r>
              <a:rPr lang="ja-JP" altLang="en-US" dirty="0"/>
              <a:t>　</a:t>
            </a:r>
            <a:r>
              <a:rPr lang="en-US" altLang="ja-JP" dirty="0" smtClean="0"/>
              <a:t>               </a:t>
            </a:r>
            <a:r>
              <a:rPr lang="ja-JP" altLang="en-US" dirty="0" smtClean="0"/>
              <a:t>ヘッダの長さを返す</a:t>
            </a:r>
            <a:endParaRPr lang="en-US" dirty="0" smtClean="0"/>
          </a:p>
          <a:p>
            <a:pPr marL="201168" lvl="1" indent="0">
              <a:buNone/>
            </a:pP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39</a:t>
            </a:fld>
            <a:endParaRPr lang="en-US"/>
          </a:p>
        </p:txBody>
      </p:sp>
    </p:spTree>
    <p:extLst>
      <p:ext uri="{BB962C8B-B14F-4D97-AF65-F5344CB8AC3E}">
        <p14:creationId xmlns:p14="http://schemas.microsoft.com/office/powerpoint/2010/main" val="19692853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注意</a:t>
            </a:r>
            <a:endParaRPr lang="en-US" dirty="0"/>
          </a:p>
        </p:txBody>
      </p:sp>
      <p:sp>
        <p:nvSpPr>
          <p:cNvPr id="3" name="Content Placeholder 2"/>
          <p:cNvSpPr>
            <a:spLocks noGrp="1"/>
          </p:cNvSpPr>
          <p:nvPr>
            <p:ph idx="1"/>
          </p:nvPr>
        </p:nvSpPr>
        <p:spPr/>
        <p:txBody>
          <a:bodyPr/>
          <a:lstStyle/>
          <a:p>
            <a:endParaRPr lang="ja-JP" altLang="en-US" dirty="0" smtClean="0"/>
          </a:p>
          <a:p>
            <a:r>
              <a:rPr lang="ja-JP" altLang="en-US" dirty="0" smtClean="0"/>
              <a:t>ここでの</a:t>
            </a:r>
            <a:r>
              <a:rPr lang="en-US" altLang="ja-JP" dirty="0" smtClean="0"/>
              <a:t>”</a:t>
            </a:r>
            <a:r>
              <a:rPr lang="ja-JP" altLang="en-US" dirty="0" smtClean="0"/>
              <a:t>解析</a:t>
            </a:r>
            <a:r>
              <a:rPr lang="en-US" altLang="ja-JP" dirty="0" smtClean="0"/>
              <a:t>”</a:t>
            </a:r>
            <a:r>
              <a:rPr lang="ja-JP" altLang="en-US" dirty="0" smtClean="0"/>
              <a:t>は少し広義な意味として使います。</a:t>
            </a: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4</a:t>
            </a:fld>
            <a:endParaRPr lang="en-US"/>
          </a:p>
        </p:txBody>
      </p:sp>
    </p:spTree>
    <p:extLst>
      <p:ext uri="{BB962C8B-B14F-4D97-AF65-F5344CB8AC3E}">
        <p14:creationId xmlns:p14="http://schemas.microsoft.com/office/powerpoint/2010/main" val="9017478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ヘッダクラスとパケットクラスの関係</a:t>
            </a:r>
            <a:endParaRPr lang="en-US" dirty="0"/>
          </a:p>
        </p:txBody>
      </p:sp>
      <p:sp>
        <p:nvSpPr>
          <p:cNvPr id="3" name="Content Placeholder 2"/>
          <p:cNvSpPr>
            <a:spLocks noGrp="1"/>
          </p:cNvSpPr>
          <p:nvPr>
            <p:ph idx="1"/>
          </p:nvPr>
        </p:nvSpPr>
        <p:spPr>
          <a:xfrm>
            <a:off x="4960883" y="1181100"/>
            <a:ext cx="4056116" cy="5062724"/>
          </a:xfrm>
        </p:spPr>
        <p:txBody>
          <a:bodyPr/>
          <a:lstStyle/>
          <a:p>
            <a:endParaRPr lang="ja-JP" altLang="en-US" dirty="0" smtClean="0"/>
          </a:p>
          <a:p>
            <a:r>
              <a:rPr lang="ja-JP" altLang="en-US" dirty="0" smtClean="0"/>
              <a:t>パケットの</a:t>
            </a:r>
            <a:r>
              <a:rPr lang="en-US" altLang="ja-JP" dirty="0" smtClean="0"/>
              <a:t/>
            </a:r>
            <a:br>
              <a:rPr lang="en-US" altLang="ja-JP" dirty="0" smtClean="0"/>
            </a:br>
            <a:r>
              <a:rPr lang="en-US" altLang="ja-JP" dirty="0" smtClean="0"/>
              <a:t> </a:t>
            </a:r>
            <a:r>
              <a:rPr lang="ja-JP" altLang="en-US" dirty="0" smtClean="0"/>
              <a:t>バイナリ解析を行う場合</a:t>
            </a:r>
          </a:p>
          <a:p>
            <a:endParaRPr lang="ja-JP" altLang="en-US" dirty="0" smtClean="0"/>
          </a:p>
          <a:p>
            <a:r>
              <a:rPr lang="en-US" altLang="ja-JP" dirty="0" smtClean="0"/>
              <a:t>analyze()</a:t>
            </a:r>
            <a:r>
              <a:rPr lang="ja-JP" altLang="en-US" dirty="0" smtClean="0"/>
              <a:t>は</a:t>
            </a:r>
            <a:br>
              <a:rPr lang="ja-JP" altLang="en-US" dirty="0" smtClean="0"/>
            </a:br>
            <a:r>
              <a:rPr lang="en-US" altLang="ja-JP" dirty="0" smtClean="0"/>
              <a:t> </a:t>
            </a:r>
            <a:r>
              <a:rPr lang="ja-JP" altLang="en-US" dirty="0" smtClean="0"/>
              <a:t>各ヘッダクラス</a:t>
            </a:r>
            <a:r>
              <a:rPr lang="en-US" altLang="ja-JP" dirty="0" smtClean="0"/>
              <a:t>::read()</a:t>
            </a:r>
            <a:r>
              <a:rPr lang="ja-JP" altLang="en-US" dirty="0" smtClean="0"/>
              <a:t>を</a:t>
            </a:r>
            <a:r>
              <a:rPr lang="en-US" altLang="ja-JP" dirty="0" smtClean="0"/>
              <a:t/>
            </a:r>
            <a:br>
              <a:rPr lang="en-US" altLang="ja-JP" dirty="0" smtClean="0"/>
            </a:br>
            <a:r>
              <a:rPr lang="en-US" altLang="ja-JP" dirty="0" smtClean="0"/>
              <a:t> </a:t>
            </a:r>
            <a:r>
              <a:rPr lang="ja-JP" altLang="en-US" dirty="0" smtClean="0"/>
              <a:t>上から呼び出して解析</a:t>
            </a:r>
          </a:p>
          <a:p>
            <a:endParaRPr lang="ja-JP" altLang="en-US" dirty="0" smtClean="0"/>
          </a:p>
          <a:p>
            <a:r>
              <a:rPr lang="ja-JP" altLang="en-US" dirty="0" smtClean="0"/>
              <a:t>バイナリ生成も同じ構造</a:t>
            </a:r>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40</a:t>
            </a:fld>
            <a:endParaRPr lang="en-US"/>
          </a:p>
        </p:txBody>
      </p:sp>
      <p:sp>
        <p:nvSpPr>
          <p:cNvPr id="7" name="Rectangle 6"/>
          <p:cNvSpPr/>
          <p:nvPr/>
        </p:nvSpPr>
        <p:spPr>
          <a:xfrm>
            <a:off x="317127" y="1181100"/>
            <a:ext cx="796969" cy="109117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Ether</a:t>
            </a:r>
            <a:endParaRPr lang="en-US" dirty="0"/>
          </a:p>
        </p:txBody>
      </p:sp>
      <p:sp>
        <p:nvSpPr>
          <p:cNvPr id="10" name="Rectangle 9"/>
          <p:cNvSpPr/>
          <p:nvPr/>
        </p:nvSpPr>
        <p:spPr>
          <a:xfrm>
            <a:off x="317127" y="2272272"/>
            <a:ext cx="796969" cy="109117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IP</a:t>
            </a:r>
            <a:endParaRPr lang="en-US" dirty="0"/>
          </a:p>
        </p:txBody>
      </p:sp>
      <p:sp>
        <p:nvSpPr>
          <p:cNvPr id="12" name="Rectangle 11"/>
          <p:cNvSpPr/>
          <p:nvPr/>
        </p:nvSpPr>
        <p:spPr>
          <a:xfrm>
            <a:off x="317127" y="3363444"/>
            <a:ext cx="796969" cy="109117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UDP</a:t>
            </a:r>
            <a:endParaRPr lang="en-US" dirty="0"/>
          </a:p>
        </p:txBody>
      </p:sp>
      <p:sp>
        <p:nvSpPr>
          <p:cNvPr id="13" name="Rectangle 12"/>
          <p:cNvSpPr/>
          <p:nvPr/>
        </p:nvSpPr>
        <p:spPr>
          <a:xfrm>
            <a:off x="317127" y="4454615"/>
            <a:ext cx="796969" cy="16098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Trailer</a:t>
            </a:r>
            <a:endParaRPr lang="en-US" dirty="0"/>
          </a:p>
        </p:txBody>
      </p:sp>
      <p:cxnSp>
        <p:nvCxnSpPr>
          <p:cNvPr id="15" name="Straight Arrow Connector 14"/>
          <p:cNvCxnSpPr/>
          <p:nvPr/>
        </p:nvCxnSpPr>
        <p:spPr>
          <a:xfrm>
            <a:off x="1324305" y="1181100"/>
            <a:ext cx="0" cy="109117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a:off x="1324305" y="2272272"/>
            <a:ext cx="0" cy="109117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a:off x="1324305" y="3363444"/>
            <a:ext cx="0" cy="109117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1324305" y="1498491"/>
            <a:ext cx="1789914" cy="369332"/>
          </a:xfrm>
          <a:prstGeom prst="rect">
            <a:avLst/>
          </a:prstGeom>
          <a:noFill/>
        </p:spPr>
        <p:txBody>
          <a:bodyPr wrap="none" rtlCol="0">
            <a:spAutoFit/>
          </a:bodyPr>
          <a:lstStyle/>
          <a:p>
            <a:r>
              <a:rPr lang="en-US" dirty="0" smtClean="0"/>
              <a:t>eth</a:t>
            </a:r>
            <a:r>
              <a:rPr lang="ja-JP" altLang="en-US" dirty="0" smtClean="0"/>
              <a:t>ヘッダ</a:t>
            </a:r>
            <a:r>
              <a:rPr lang="en-US" dirty="0" smtClean="0"/>
              <a:t>::read()</a:t>
            </a:r>
            <a:endParaRPr lang="en-US" dirty="0"/>
          </a:p>
        </p:txBody>
      </p:sp>
      <p:sp>
        <p:nvSpPr>
          <p:cNvPr id="19" name="TextBox 18"/>
          <p:cNvSpPr txBox="1"/>
          <p:nvPr/>
        </p:nvSpPr>
        <p:spPr>
          <a:xfrm>
            <a:off x="1324305" y="2566976"/>
            <a:ext cx="1651606" cy="369332"/>
          </a:xfrm>
          <a:prstGeom prst="rect">
            <a:avLst/>
          </a:prstGeom>
          <a:noFill/>
        </p:spPr>
        <p:txBody>
          <a:bodyPr wrap="none" rtlCol="0">
            <a:spAutoFit/>
          </a:bodyPr>
          <a:lstStyle/>
          <a:p>
            <a:r>
              <a:rPr lang="en-US" dirty="0" err="1" smtClean="0"/>
              <a:t>ip</a:t>
            </a:r>
            <a:r>
              <a:rPr lang="ja-JP" altLang="en-US" dirty="0" smtClean="0"/>
              <a:t>ヘッダ</a:t>
            </a:r>
            <a:r>
              <a:rPr lang="en-US" dirty="0" smtClean="0"/>
              <a:t>::read()</a:t>
            </a:r>
            <a:endParaRPr lang="en-US" dirty="0"/>
          </a:p>
        </p:txBody>
      </p:sp>
      <p:sp>
        <p:nvSpPr>
          <p:cNvPr id="20" name="TextBox 19"/>
          <p:cNvSpPr txBox="1"/>
          <p:nvPr/>
        </p:nvSpPr>
        <p:spPr>
          <a:xfrm>
            <a:off x="1324305" y="3726828"/>
            <a:ext cx="1842364" cy="369332"/>
          </a:xfrm>
          <a:prstGeom prst="rect">
            <a:avLst/>
          </a:prstGeom>
          <a:noFill/>
        </p:spPr>
        <p:txBody>
          <a:bodyPr wrap="none" rtlCol="0">
            <a:spAutoFit/>
          </a:bodyPr>
          <a:lstStyle/>
          <a:p>
            <a:r>
              <a:rPr lang="en-US" dirty="0" err="1" smtClean="0"/>
              <a:t>udp</a:t>
            </a:r>
            <a:r>
              <a:rPr lang="ja-JP" altLang="en-US" dirty="0" smtClean="0"/>
              <a:t>ヘッダ</a:t>
            </a:r>
            <a:r>
              <a:rPr lang="en-US" dirty="0" smtClean="0"/>
              <a:t>::read()</a:t>
            </a:r>
            <a:endParaRPr lang="en-US" dirty="0"/>
          </a:p>
        </p:txBody>
      </p:sp>
      <p:cxnSp>
        <p:nvCxnSpPr>
          <p:cNvPr id="22" name="Straight Arrow Connector 21"/>
          <p:cNvCxnSpPr/>
          <p:nvPr/>
        </p:nvCxnSpPr>
        <p:spPr>
          <a:xfrm>
            <a:off x="3122941" y="1181100"/>
            <a:ext cx="0" cy="4883368"/>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5" name="TextBox 24"/>
          <p:cNvSpPr txBox="1"/>
          <p:nvPr/>
        </p:nvSpPr>
        <p:spPr>
          <a:xfrm>
            <a:off x="3269972" y="1867823"/>
            <a:ext cx="1314784" cy="646331"/>
          </a:xfrm>
          <a:prstGeom prst="rect">
            <a:avLst/>
          </a:prstGeom>
          <a:noFill/>
        </p:spPr>
        <p:txBody>
          <a:bodyPr wrap="none" rtlCol="0">
            <a:spAutoFit/>
          </a:bodyPr>
          <a:lstStyle/>
          <a:p>
            <a:r>
              <a:rPr lang="en-US" dirty="0" err="1" smtClean="0"/>
              <a:t>udp</a:t>
            </a:r>
            <a:r>
              <a:rPr lang="ja-JP" altLang="en-US" dirty="0" smtClean="0"/>
              <a:t>パケット</a:t>
            </a:r>
          </a:p>
          <a:p>
            <a:r>
              <a:rPr lang="en-US" dirty="0" smtClean="0"/>
              <a:t>::analyze()</a:t>
            </a:r>
            <a:endParaRPr lang="en-US" dirty="0"/>
          </a:p>
        </p:txBody>
      </p:sp>
      <p:cxnSp>
        <p:nvCxnSpPr>
          <p:cNvPr id="27" name="Straight Connector 26"/>
          <p:cNvCxnSpPr/>
          <p:nvPr/>
        </p:nvCxnSpPr>
        <p:spPr>
          <a:xfrm>
            <a:off x="1114096" y="1181100"/>
            <a:ext cx="3279228"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8" name="Straight Connector 27"/>
          <p:cNvCxnSpPr/>
          <p:nvPr/>
        </p:nvCxnSpPr>
        <p:spPr>
          <a:xfrm>
            <a:off x="1114096" y="2272272"/>
            <a:ext cx="1861815"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a:xfrm>
            <a:off x="1114096" y="3363444"/>
            <a:ext cx="1861815"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1" name="Straight Connector 30"/>
          <p:cNvCxnSpPr/>
          <p:nvPr/>
        </p:nvCxnSpPr>
        <p:spPr>
          <a:xfrm>
            <a:off x="1114096" y="4454615"/>
            <a:ext cx="1861815"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2" name="Straight Connector 31"/>
          <p:cNvCxnSpPr/>
          <p:nvPr/>
        </p:nvCxnSpPr>
        <p:spPr>
          <a:xfrm>
            <a:off x="1114096" y="6056848"/>
            <a:ext cx="3279228" cy="0"/>
          </a:xfrm>
          <a:prstGeom prst="line">
            <a:avLst/>
          </a:prstGeom>
          <a:ln>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391078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ヘッダクラスとパケットクラスの関係</a:t>
            </a:r>
            <a:endParaRPr lang="en-US" dirty="0"/>
          </a:p>
        </p:txBody>
      </p:sp>
      <p:sp>
        <p:nvSpPr>
          <p:cNvPr id="3" name="Content Placeholder 2"/>
          <p:cNvSpPr>
            <a:spLocks noGrp="1"/>
          </p:cNvSpPr>
          <p:nvPr>
            <p:ph idx="1"/>
          </p:nvPr>
        </p:nvSpPr>
        <p:spPr>
          <a:xfrm>
            <a:off x="4960883" y="1181100"/>
            <a:ext cx="4056116" cy="5062724"/>
          </a:xfrm>
        </p:spPr>
        <p:txBody>
          <a:bodyPr/>
          <a:lstStyle/>
          <a:p>
            <a:endParaRPr lang="ja-JP" altLang="en-US" dirty="0" smtClean="0"/>
          </a:p>
          <a:p>
            <a:r>
              <a:rPr lang="ja-JP" altLang="en-US" dirty="0" smtClean="0"/>
              <a:t>パケットの</a:t>
            </a:r>
            <a:r>
              <a:rPr lang="en-US" altLang="ja-JP" dirty="0" smtClean="0"/>
              <a:t/>
            </a:r>
            <a:br>
              <a:rPr lang="en-US" altLang="ja-JP" dirty="0" smtClean="0"/>
            </a:br>
            <a:r>
              <a:rPr lang="en-US" altLang="ja-JP" dirty="0" smtClean="0"/>
              <a:t> </a:t>
            </a:r>
            <a:r>
              <a:rPr lang="ja-JP" altLang="en-US" dirty="0" smtClean="0"/>
              <a:t>バイナリ解析を行う場合</a:t>
            </a:r>
          </a:p>
          <a:p>
            <a:endParaRPr lang="ja-JP" altLang="en-US" dirty="0" smtClean="0"/>
          </a:p>
          <a:p>
            <a:r>
              <a:rPr lang="en-US" altLang="ja-JP" dirty="0" smtClean="0"/>
              <a:t>analyze()</a:t>
            </a:r>
            <a:r>
              <a:rPr lang="ja-JP" altLang="en-US" dirty="0" smtClean="0"/>
              <a:t>は</a:t>
            </a:r>
            <a:br>
              <a:rPr lang="ja-JP" altLang="en-US" dirty="0" smtClean="0"/>
            </a:br>
            <a:r>
              <a:rPr lang="en-US" altLang="ja-JP" dirty="0" smtClean="0"/>
              <a:t> </a:t>
            </a:r>
            <a:r>
              <a:rPr lang="ja-JP" altLang="en-US" dirty="0" smtClean="0"/>
              <a:t>各ヘッダクラス</a:t>
            </a:r>
            <a:r>
              <a:rPr lang="en-US" altLang="ja-JP" dirty="0" smtClean="0"/>
              <a:t>::read()</a:t>
            </a:r>
            <a:r>
              <a:rPr lang="ja-JP" altLang="en-US" dirty="0" smtClean="0"/>
              <a:t>を</a:t>
            </a:r>
            <a:r>
              <a:rPr lang="en-US" altLang="ja-JP" dirty="0" smtClean="0"/>
              <a:t/>
            </a:r>
            <a:br>
              <a:rPr lang="en-US" altLang="ja-JP" dirty="0" smtClean="0"/>
            </a:br>
            <a:r>
              <a:rPr lang="en-US" altLang="ja-JP" dirty="0" smtClean="0"/>
              <a:t> </a:t>
            </a:r>
            <a:r>
              <a:rPr lang="ja-JP" altLang="en-US" dirty="0" smtClean="0"/>
              <a:t>上から呼び出して解析</a:t>
            </a:r>
          </a:p>
          <a:p>
            <a:endParaRPr lang="ja-JP" altLang="en-US" dirty="0"/>
          </a:p>
          <a:p>
            <a:r>
              <a:rPr lang="ja-JP" altLang="en-US" dirty="0" smtClean="0"/>
              <a:t>バイナリ生成も同じ構造</a:t>
            </a:r>
          </a:p>
          <a:p>
            <a:endParaRPr lang="ja-JP" altLang="en-US" dirty="0" smtClean="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41</a:t>
            </a:fld>
            <a:endParaRPr lang="en-US"/>
          </a:p>
        </p:txBody>
      </p:sp>
      <p:sp>
        <p:nvSpPr>
          <p:cNvPr id="7" name="Rectangle 6"/>
          <p:cNvSpPr/>
          <p:nvPr/>
        </p:nvSpPr>
        <p:spPr>
          <a:xfrm>
            <a:off x="317127" y="1181100"/>
            <a:ext cx="796969" cy="109117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Ether</a:t>
            </a:r>
            <a:endParaRPr lang="en-US" dirty="0"/>
          </a:p>
        </p:txBody>
      </p:sp>
      <p:sp>
        <p:nvSpPr>
          <p:cNvPr id="10" name="Rectangle 9"/>
          <p:cNvSpPr/>
          <p:nvPr/>
        </p:nvSpPr>
        <p:spPr>
          <a:xfrm>
            <a:off x="317127" y="2272272"/>
            <a:ext cx="796969" cy="109117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IP</a:t>
            </a:r>
            <a:endParaRPr lang="en-US" dirty="0"/>
          </a:p>
        </p:txBody>
      </p:sp>
      <p:sp>
        <p:nvSpPr>
          <p:cNvPr id="12" name="Rectangle 11"/>
          <p:cNvSpPr/>
          <p:nvPr/>
        </p:nvSpPr>
        <p:spPr>
          <a:xfrm>
            <a:off x="317127" y="3363444"/>
            <a:ext cx="796969" cy="109117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UDP</a:t>
            </a:r>
            <a:endParaRPr lang="en-US" dirty="0"/>
          </a:p>
        </p:txBody>
      </p:sp>
      <p:sp>
        <p:nvSpPr>
          <p:cNvPr id="13" name="Rectangle 12"/>
          <p:cNvSpPr/>
          <p:nvPr/>
        </p:nvSpPr>
        <p:spPr>
          <a:xfrm>
            <a:off x="317127" y="4454615"/>
            <a:ext cx="796969" cy="16098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Trailer</a:t>
            </a:r>
            <a:endParaRPr lang="en-US" dirty="0"/>
          </a:p>
        </p:txBody>
      </p:sp>
      <p:cxnSp>
        <p:nvCxnSpPr>
          <p:cNvPr id="15" name="Straight Arrow Connector 14"/>
          <p:cNvCxnSpPr/>
          <p:nvPr/>
        </p:nvCxnSpPr>
        <p:spPr>
          <a:xfrm>
            <a:off x="1324305" y="1181100"/>
            <a:ext cx="0" cy="109117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a:off x="1324305" y="2272272"/>
            <a:ext cx="0" cy="109117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a:off x="1324305" y="3363444"/>
            <a:ext cx="0" cy="109117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1324305" y="1498491"/>
            <a:ext cx="1789914" cy="369332"/>
          </a:xfrm>
          <a:prstGeom prst="rect">
            <a:avLst/>
          </a:prstGeom>
          <a:noFill/>
        </p:spPr>
        <p:txBody>
          <a:bodyPr wrap="none" rtlCol="0">
            <a:spAutoFit/>
          </a:bodyPr>
          <a:lstStyle/>
          <a:p>
            <a:r>
              <a:rPr lang="en-US" dirty="0" smtClean="0"/>
              <a:t>eth</a:t>
            </a:r>
            <a:r>
              <a:rPr lang="ja-JP" altLang="en-US" dirty="0" smtClean="0"/>
              <a:t>ヘッダ</a:t>
            </a:r>
            <a:r>
              <a:rPr lang="en-US" dirty="0" smtClean="0"/>
              <a:t>::read()</a:t>
            </a:r>
            <a:endParaRPr lang="en-US" dirty="0"/>
          </a:p>
        </p:txBody>
      </p:sp>
      <p:sp>
        <p:nvSpPr>
          <p:cNvPr id="19" name="TextBox 18"/>
          <p:cNvSpPr txBox="1"/>
          <p:nvPr/>
        </p:nvSpPr>
        <p:spPr>
          <a:xfrm>
            <a:off x="1324305" y="2566976"/>
            <a:ext cx="1651606" cy="369332"/>
          </a:xfrm>
          <a:prstGeom prst="rect">
            <a:avLst/>
          </a:prstGeom>
          <a:noFill/>
        </p:spPr>
        <p:txBody>
          <a:bodyPr wrap="none" rtlCol="0">
            <a:spAutoFit/>
          </a:bodyPr>
          <a:lstStyle/>
          <a:p>
            <a:r>
              <a:rPr lang="en-US" dirty="0" err="1" smtClean="0"/>
              <a:t>ip</a:t>
            </a:r>
            <a:r>
              <a:rPr lang="ja-JP" altLang="en-US" dirty="0" smtClean="0"/>
              <a:t>ヘッダ</a:t>
            </a:r>
            <a:r>
              <a:rPr lang="en-US" dirty="0" smtClean="0"/>
              <a:t>::read()</a:t>
            </a:r>
            <a:endParaRPr lang="en-US" dirty="0"/>
          </a:p>
        </p:txBody>
      </p:sp>
      <p:sp>
        <p:nvSpPr>
          <p:cNvPr id="20" name="TextBox 19"/>
          <p:cNvSpPr txBox="1"/>
          <p:nvPr/>
        </p:nvSpPr>
        <p:spPr>
          <a:xfrm>
            <a:off x="1324305" y="3726828"/>
            <a:ext cx="1842364" cy="369332"/>
          </a:xfrm>
          <a:prstGeom prst="rect">
            <a:avLst/>
          </a:prstGeom>
          <a:noFill/>
        </p:spPr>
        <p:txBody>
          <a:bodyPr wrap="none" rtlCol="0">
            <a:spAutoFit/>
          </a:bodyPr>
          <a:lstStyle/>
          <a:p>
            <a:r>
              <a:rPr lang="en-US" dirty="0" err="1" smtClean="0"/>
              <a:t>udp</a:t>
            </a:r>
            <a:r>
              <a:rPr lang="ja-JP" altLang="en-US" dirty="0" smtClean="0"/>
              <a:t>ヘッダ</a:t>
            </a:r>
            <a:r>
              <a:rPr lang="en-US" dirty="0" smtClean="0"/>
              <a:t>::read()</a:t>
            </a:r>
            <a:endParaRPr lang="en-US" dirty="0"/>
          </a:p>
        </p:txBody>
      </p:sp>
      <p:cxnSp>
        <p:nvCxnSpPr>
          <p:cNvPr id="22" name="Straight Arrow Connector 21"/>
          <p:cNvCxnSpPr/>
          <p:nvPr/>
        </p:nvCxnSpPr>
        <p:spPr>
          <a:xfrm>
            <a:off x="3122941" y="1181100"/>
            <a:ext cx="0" cy="4883368"/>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5" name="TextBox 24"/>
          <p:cNvSpPr txBox="1"/>
          <p:nvPr/>
        </p:nvSpPr>
        <p:spPr>
          <a:xfrm>
            <a:off x="3269972" y="1867823"/>
            <a:ext cx="1314784" cy="646331"/>
          </a:xfrm>
          <a:prstGeom prst="rect">
            <a:avLst/>
          </a:prstGeom>
          <a:noFill/>
        </p:spPr>
        <p:txBody>
          <a:bodyPr wrap="none" rtlCol="0">
            <a:spAutoFit/>
          </a:bodyPr>
          <a:lstStyle/>
          <a:p>
            <a:r>
              <a:rPr lang="en-US" dirty="0" err="1" smtClean="0"/>
              <a:t>udp</a:t>
            </a:r>
            <a:r>
              <a:rPr lang="ja-JP" altLang="en-US" dirty="0" smtClean="0"/>
              <a:t>パケット</a:t>
            </a:r>
          </a:p>
          <a:p>
            <a:r>
              <a:rPr lang="en-US" dirty="0" smtClean="0"/>
              <a:t>::analyze()</a:t>
            </a:r>
            <a:endParaRPr lang="en-US" dirty="0"/>
          </a:p>
        </p:txBody>
      </p:sp>
      <p:cxnSp>
        <p:nvCxnSpPr>
          <p:cNvPr id="27" name="Straight Connector 26"/>
          <p:cNvCxnSpPr/>
          <p:nvPr/>
        </p:nvCxnSpPr>
        <p:spPr>
          <a:xfrm>
            <a:off x="1114096" y="1181100"/>
            <a:ext cx="3279228"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8" name="Straight Connector 27"/>
          <p:cNvCxnSpPr/>
          <p:nvPr/>
        </p:nvCxnSpPr>
        <p:spPr>
          <a:xfrm>
            <a:off x="1114096" y="2272272"/>
            <a:ext cx="1861815"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a:xfrm>
            <a:off x="1114096" y="3363444"/>
            <a:ext cx="1861815"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1" name="Straight Connector 30"/>
          <p:cNvCxnSpPr/>
          <p:nvPr/>
        </p:nvCxnSpPr>
        <p:spPr>
          <a:xfrm>
            <a:off x="1114096" y="4454615"/>
            <a:ext cx="1861815"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2" name="Straight Connector 31"/>
          <p:cNvCxnSpPr/>
          <p:nvPr/>
        </p:nvCxnSpPr>
        <p:spPr>
          <a:xfrm>
            <a:off x="1114096" y="6056848"/>
            <a:ext cx="3279228"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9" name="Straight Arrow Connector 8"/>
          <p:cNvCxnSpPr>
            <a:stCxn id="25" idx="1"/>
            <a:endCxn id="18" idx="2"/>
          </p:cNvCxnSpPr>
          <p:nvPr/>
        </p:nvCxnSpPr>
        <p:spPr>
          <a:xfrm flipH="1" flipV="1">
            <a:off x="2219262" y="1867823"/>
            <a:ext cx="1050710" cy="3231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5" idx="1"/>
            <a:endCxn id="20" idx="0"/>
          </p:cNvCxnSpPr>
          <p:nvPr/>
        </p:nvCxnSpPr>
        <p:spPr>
          <a:xfrm flipH="1">
            <a:off x="2245487" y="2190989"/>
            <a:ext cx="1024485" cy="153583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5" idx="1"/>
            <a:endCxn id="19" idx="0"/>
          </p:cNvCxnSpPr>
          <p:nvPr/>
        </p:nvCxnSpPr>
        <p:spPr>
          <a:xfrm flipH="1">
            <a:off x="2150108" y="2190989"/>
            <a:ext cx="1119864" cy="3759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21749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新プロトコルでパケットクラスの実装</a:t>
            </a: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42</a:t>
            </a:fld>
            <a:endParaRPr lang="en-US"/>
          </a:p>
        </p:txBody>
      </p:sp>
      <p:sp>
        <p:nvSpPr>
          <p:cNvPr id="7" name="Rectangle 6"/>
          <p:cNvSpPr/>
          <p:nvPr/>
        </p:nvSpPr>
        <p:spPr>
          <a:xfrm>
            <a:off x="317127" y="1181100"/>
            <a:ext cx="796969" cy="109117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Ether</a:t>
            </a:r>
            <a:endParaRPr lang="en-US" dirty="0"/>
          </a:p>
        </p:txBody>
      </p:sp>
      <p:sp>
        <p:nvSpPr>
          <p:cNvPr id="10" name="Rectangle 9"/>
          <p:cNvSpPr/>
          <p:nvPr/>
        </p:nvSpPr>
        <p:spPr>
          <a:xfrm>
            <a:off x="317127" y="2272272"/>
            <a:ext cx="796969" cy="109117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IP</a:t>
            </a:r>
            <a:endParaRPr lang="en-US" dirty="0"/>
          </a:p>
        </p:txBody>
      </p:sp>
      <p:sp>
        <p:nvSpPr>
          <p:cNvPr id="12" name="Rectangle 11"/>
          <p:cNvSpPr/>
          <p:nvPr/>
        </p:nvSpPr>
        <p:spPr>
          <a:xfrm>
            <a:off x="317127" y="3363444"/>
            <a:ext cx="796969" cy="109117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UDP</a:t>
            </a:r>
            <a:endParaRPr lang="en-US" dirty="0"/>
          </a:p>
        </p:txBody>
      </p:sp>
      <p:sp>
        <p:nvSpPr>
          <p:cNvPr id="13" name="Rectangle 12"/>
          <p:cNvSpPr/>
          <p:nvPr/>
        </p:nvSpPr>
        <p:spPr>
          <a:xfrm>
            <a:off x="317127" y="5545785"/>
            <a:ext cx="796969" cy="51868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Trailer</a:t>
            </a:r>
            <a:endParaRPr lang="en-US" dirty="0"/>
          </a:p>
        </p:txBody>
      </p:sp>
      <p:cxnSp>
        <p:nvCxnSpPr>
          <p:cNvPr id="15" name="Straight Arrow Connector 14"/>
          <p:cNvCxnSpPr/>
          <p:nvPr/>
        </p:nvCxnSpPr>
        <p:spPr>
          <a:xfrm>
            <a:off x="1324305" y="1181100"/>
            <a:ext cx="0" cy="109117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a:off x="1324305" y="2272272"/>
            <a:ext cx="0" cy="109117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a:off x="1324305" y="3363444"/>
            <a:ext cx="0" cy="109117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1324305" y="1498491"/>
            <a:ext cx="1789914" cy="369332"/>
          </a:xfrm>
          <a:prstGeom prst="rect">
            <a:avLst/>
          </a:prstGeom>
          <a:noFill/>
        </p:spPr>
        <p:txBody>
          <a:bodyPr wrap="none" rtlCol="0">
            <a:spAutoFit/>
          </a:bodyPr>
          <a:lstStyle/>
          <a:p>
            <a:r>
              <a:rPr lang="en-US" dirty="0" smtClean="0"/>
              <a:t>eth</a:t>
            </a:r>
            <a:r>
              <a:rPr lang="ja-JP" altLang="en-US" dirty="0" smtClean="0"/>
              <a:t>ヘッダ</a:t>
            </a:r>
            <a:r>
              <a:rPr lang="en-US" dirty="0" smtClean="0"/>
              <a:t>::read()</a:t>
            </a:r>
            <a:endParaRPr lang="en-US" dirty="0"/>
          </a:p>
        </p:txBody>
      </p:sp>
      <p:sp>
        <p:nvSpPr>
          <p:cNvPr id="19" name="TextBox 18"/>
          <p:cNvSpPr txBox="1"/>
          <p:nvPr/>
        </p:nvSpPr>
        <p:spPr>
          <a:xfrm>
            <a:off x="1324305" y="2566976"/>
            <a:ext cx="1651606" cy="369332"/>
          </a:xfrm>
          <a:prstGeom prst="rect">
            <a:avLst/>
          </a:prstGeom>
          <a:noFill/>
        </p:spPr>
        <p:txBody>
          <a:bodyPr wrap="none" rtlCol="0">
            <a:spAutoFit/>
          </a:bodyPr>
          <a:lstStyle/>
          <a:p>
            <a:r>
              <a:rPr lang="en-US" dirty="0" err="1" smtClean="0"/>
              <a:t>ip</a:t>
            </a:r>
            <a:r>
              <a:rPr lang="ja-JP" altLang="en-US" dirty="0" smtClean="0"/>
              <a:t>ヘッダ</a:t>
            </a:r>
            <a:r>
              <a:rPr lang="en-US" dirty="0" smtClean="0"/>
              <a:t>::read()</a:t>
            </a:r>
            <a:endParaRPr lang="en-US" dirty="0"/>
          </a:p>
        </p:txBody>
      </p:sp>
      <p:sp>
        <p:nvSpPr>
          <p:cNvPr id="20" name="TextBox 19"/>
          <p:cNvSpPr txBox="1"/>
          <p:nvPr/>
        </p:nvSpPr>
        <p:spPr>
          <a:xfrm>
            <a:off x="1324305" y="3726828"/>
            <a:ext cx="1842364" cy="369332"/>
          </a:xfrm>
          <a:prstGeom prst="rect">
            <a:avLst/>
          </a:prstGeom>
          <a:noFill/>
        </p:spPr>
        <p:txBody>
          <a:bodyPr wrap="none" rtlCol="0">
            <a:spAutoFit/>
          </a:bodyPr>
          <a:lstStyle/>
          <a:p>
            <a:r>
              <a:rPr lang="en-US" dirty="0" err="1" smtClean="0"/>
              <a:t>udp</a:t>
            </a:r>
            <a:r>
              <a:rPr lang="ja-JP" altLang="en-US" dirty="0" smtClean="0"/>
              <a:t>ヘッダ</a:t>
            </a:r>
            <a:r>
              <a:rPr lang="en-US" dirty="0" smtClean="0"/>
              <a:t>::read()</a:t>
            </a:r>
            <a:endParaRPr lang="en-US" dirty="0"/>
          </a:p>
        </p:txBody>
      </p:sp>
      <p:cxnSp>
        <p:nvCxnSpPr>
          <p:cNvPr id="22" name="Straight Arrow Connector 21"/>
          <p:cNvCxnSpPr/>
          <p:nvPr/>
        </p:nvCxnSpPr>
        <p:spPr>
          <a:xfrm>
            <a:off x="3122941" y="1181100"/>
            <a:ext cx="0" cy="4883368"/>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5" name="TextBox 24"/>
          <p:cNvSpPr txBox="1"/>
          <p:nvPr/>
        </p:nvSpPr>
        <p:spPr>
          <a:xfrm>
            <a:off x="3295839" y="1907191"/>
            <a:ext cx="1382110" cy="923330"/>
          </a:xfrm>
          <a:prstGeom prst="rect">
            <a:avLst/>
          </a:prstGeom>
          <a:noFill/>
        </p:spPr>
        <p:txBody>
          <a:bodyPr wrap="none" rtlCol="0">
            <a:spAutoFit/>
          </a:bodyPr>
          <a:lstStyle/>
          <a:p>
            <a:r>
              <a:rPr lang="ja-JP" altLang="en-US" dirty="0" smtClean="0"/>
              <a:t>新プロトコル</a:t>
            </a:r>
          </a:p>
          <a:p>
            <a:r>
              <a:rPr lang="ja-JP" altLang="en-US" dirty="0" smtClean="0"/>
              <a:t>パケット</a:t>
            </a:r>
            <a:endParaRPr lang="ja-JP" altLang="en-US" dirty="0"/>
          </a:p>
          <a:p>
            <a:r>
              <a:rPr lang="en-US" dirty="0" smtClean="0"/>
              <a:t>::analyze()</a:t>
            </a:r>
            <a:endParaRPr lang="en-US" dirty="0"/>
          </a:p>
        </p:txBody>
      </p:sp>
      <p:cxnSp>
        <p:nvCxnSpPr>
          <p:cNvPr id="27" name="Straight Connector 26"/>
          <p:cNvCxnSpPr/>
          <p:nvPr/>
        </p:nvCxnSpPr>
        <p:spPr>
          <a:xfrm>
            <a:off x="1114096" y="1181100"/>
            <a:ext cx="3279228"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8" name="Straight Connector 27"/>
          <p:cNvCxnSpPr/>
          <p:nvPr/>
        </p:nvCxnSpPr>
        <p:spPr>
          <a:xfrm>
            <a:off x="1114096" y="2272272"/>
            <a:ext cx="1861815"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a:xfrm>
            <a:off x="1114096" y="3363444"/>
            <a:ext cx="1861815"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1" name="Straight Connector 30"/>
          <p:cNvCxnSpPr/>
          <p:nvPr/>
        </p:nvCxnSpPr>
        <p:spPr>
          <a:xfrm>
            <a:off x="1114096" y="4454615"/>
            <a:ext cx="1861815"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2" name="Straight Connector 31"/>
          <p:cNvCxnSpPr/>
          <p:nvPr/>
        </p:nvCxnSpPr>
        <p:spPr>
          <a:xfrm>
            <a:off x="1114096" y="6056848"/>
            <a:ext cx="3279228" cy="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24" name="Rectangle 23"/>
          <p:cNvSpPr/>
          <p:nvPr/>
        </p:nvSpPr>
        <p:spPr>
          <a:xfrm>
            <a:off x="315180" y="4454614"/>
            <a:ext cx="796969" cy="1091172"/>
          </a:xfrm>
          <a:prstGeom prst="rect">
            <a:avLst/>
          </a:prstGeom>
          <a:solidFill>
            <a:schemeClr val="accent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dirty="0" smtClean="0"/>
              <a:t>新</a:t>
            </a:r>
          </a:p>
          <a:p>
            <a:pPr algn="ctr"/>
            <a:r>
              <a:rPr lang="ja-JP" altLang="en-US" dirty="0" smtClean="0"/>
              <a:t>プロトコル</a:t>
            </a:r>
            <a:endParaRPr lang="en-US" dirty="0"/>
          </a:p>
        </p:txBody>
      </p:sp>
      <p:cxnSp>
        <p:nvCxnSpPr>
          <p:cNvPr id="26" name="Straight Connector 25"/>
          <p:cNvCxnSpPr/>
          <p:nvPr/>
        </p:nvCxnSpPr>
        <p:spPr>
          <a:xfrm>
            <a:off x="1112149" y="5545785"/>
            <a:ext cx="1861815"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9" name="Straight Arrow Connector 28"/>
          <p:cNvCxnSpPr/>
          <p:nvPr/>
        </p:nvCxnSpPr>
        <p:spPr>
          <a:xfrm>
            <a:off x="1324305" y="4454613"/>
            <a:ext cx="0" cy="109117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3" name="TextBox 32"/>
          <p:cNvSpPr txBox="1"/>
          <p:nvPr/>
        </p:nvSpPr>
        <p:spPr>
          <a:xfrm>
            <a:off x="1298080" y="4739233"/>
            <a:ext cx="1382110" cy="646331"/>
          </a:xfrm>
          <a:prstGeom prst="rect">
            <a:avLst/>
          </a:prstGeom>
          <a:noFill/>
        </p:spPr>
        <p:txBody>
          <a:bodyPr wrap="none" rtlCol="0">
            <a:spAutoFit/>
          </a:bodyPr>
          <a:lstStyle/>
          <a:p>
            <a:r>
              <a:rPr lang="ja-JP" altLang="en-US" dirty="0" smtClean="0"/>
              <a:t>新プロトコル</a:t>
            </a:r>
          </a:p>
          <a:p>
            <a:r>
              <a:rPr lang="en-US" dirty="0" smtClean="0"/>
              <a:t>::read()</a:t>
            </a:r>
            <a:endParaRPr lang="en-US" dirty="0"/>
          </a:p>
        </p:txBody>
      </p:sp>
      <p:cxnSp>
        <p:nvCxnSpPr>
          <p:cNvPr id="34" name="Straight Arrow Connector 33"/>
          <p:cNvCxnSpPr>
            <a:stCxn id="35" idx="1"/>
          </p:cNvCxnSpPr>
          <p:nvPr/>
        </p:nvCxnSpPr>
        <p:spPr>
          <a:xfrm flipH="1" flipV="1">
            <a:off x="1112152" y="5368614"/>
            <a:ext cx="3576883" cy="177171"/>
          </a:xfrm>
          <a:prstGeom prst="straightConnector1">
            <a:avLst/>
          </a:prstGeom>
          <a:ln w="476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4689035" y="5130286"/>
            <a:ext cx="4075155" cy="830997"/>
          </a:xfrm>
          <a:prstGeom prst="rect">
            <a:avLst/>
          </a:prstGeom>
          <a:noFill/>
          <a:ln>
            <a:noFill/>
          </a:ln>
        </p:spPr>
        <p:txBody>
          <a:bodyPr wrap="none" lIns="91440" tIns="45720" rIns="91440" bIns="45720">
            <a:spAutoFit/>
          </a:bodyPr>
          <a:lstStyle/>
          <a:p>
            <a:pPr algn="ctr"/>
            <a:r>
              <a:rPr lang="ja-JP" altLang="en-US" sz="2400" b="0" cap="none" spc="0" dirty="0" smtClean="0">
                <a:ln w="0"/>
                <a:solidFill>
                  <a:srgbClr val="C00000"/>
                </a:solidFill>
                <a:effectLst>
                  <a:outerShdw blurRad="38100" dist="25400" dir="5400000" algn="ctr" rotWithShape="0">
                    <a:srgbClr val="6E747A">
                      <a:alpha val="43000"/>
                    </a:srgbClr>
                  </a:outerShdw>
                </a:effectLst>
              </a:rPr>
              <a:t>開発者はヘッダクラスの</a:t>
            </a:r>
          </a:p>
          <a:p>
            <a:pPr algn="ctr"/>
            <a:r>
              <a:rPr lang="ja-JP" altLang="en-US" sz="2400" b="0" cap="none" spc="0" dirty="0" smtClean="0">
                <a:ln w="0"/>
                <a:solidFill>
                  <a:srgbClr val="C00000"/>
                </a:solidFill>
                <a:effectLst>
                  <a:outerShdw blurRad="38100" dist="25400" dir="5400000" algn="ctr" rotWithShape="0">
                    <a:srgbClr val="6E747A">
                      <a:alpha val="43000"/>
                    </a:srgbClr>
                  </a:outerShdw>
                </a:effectLst>
              </a:rPr>
              <a:t>実装のみを気に掛ければいい</a:t>
            </a:r>
            <a:endParaRPr lang="en-US" altLang="ja-JP" sz="2400" b="0" cap="none" spc="0" dirty="0">
              <a:ln w="0"/>
              <a:solidFill>
                <a:srgbClr val="C00000"/>
              </a:solidFill>
              <a:effectLst>
                <a:outerShdw blurRad="38100" dist="25400" dir="5400000" algn="ctr" rotWithShape="0">
                  <a:srgbClr val="6E747A">
                    <a:alpha val="43000"/>
                  </a:srgbClr>
                </a:outerShdw>
              </a:effectLst>
            </a:endParaRPr>
          </a:p>
        </p:txBody>
      </p:sp>
      <p:cxnSp>
        <p:nvCxnSpPr>
          <p:cNvPr id="36" name="Straight Arrow Connector 35"/>
          <p:cNvCxnSpPr/>
          <p:nvPr/>
        </p:nvCxnSpPr>
        <p:spPr>
          <a:xfrm flipH="1" flipV="1">
            <a:off x="2219262" y="1867823"/>
            <a:ext cx="1050710" cy="3231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2245487" y="2190989"/>
            <a:ext cx="1024485" cy="153583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2150108" y="2190989"/>
            <a:ext cx="1119864" cy="3759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endCxn id="33" idx="0"/>
          </p:cNvCxnSpPr>
          <p:nvPr/>
        </p:nvCxnSpPr>
        <p:spPr>
          <a:xfrm flipH="1">
            <a:off x="1989135" y="2190989"/>
            <a:ext cx="1280837" cy="25482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291514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UDP</a:t>
            </a:r>
            <a:r>
              <a:rPr lang="ja-JP" altLang="en-US" dirty="0" smtClean="0"/>
              <a:t>パケットクラスの構造</a:t>
            </a: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43</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408" y="1401350"/>
            <a:ext cx="6383695" cy="4655914"/>
          </a:xfrm>
          <a:prstGeom prst="rect">
            <a:avLst/>
          </a:prstGeom>
        </p:spPr>
      </p:pic>
    </p:spTree>
    <p:extLst>
      <p:ext uri="{BB962C8B-B14F-4D97-AF65-F5344CB8AC3E}">
        <p14:creationId xmlns:p14="http://schemas.microsoft.com/office/powerpoint/2010/main" val="764967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UDP</a:t>
            </a:r>
            <a:r>
              <a:rPr lang="ja-JP" altLang="en-US" dirty="0" smtClean="0"/>
              <a:t>パケットクラスの構造</a:t>
            </a: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44</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408" y="1401350"/>
            <a:ext cx="6383695" cy="4655914"/>
          </a:xfrm>
          <a:prstGeom prst="rect">
            <a:avLst/>
          </a:prstGeom>
        </p:spPr>
      </p:pic>
      <p:sp>
        <p:nvSpPr>
          <p:cNvPr id="8" name="TextBox 7"/>
          <p:cNvSpPr txBox="1"/>
          <p:nvPr/>
        </p:nvSpPr>
        <p:spPr>
          <a:xfrm>
            <a:off x="44078" y="3827155"/>
            <a:ext cx="1915909" cy="646331"/>
          </a:xfrm>
          <a:prstGeom prst="rect">
            <a:avLst/>
          </a:prstGeom>
          <a:noFill/>
        </p:spPr>
        <p:txBody>
          <a:bodyPr wrap="none" rtlCol="0">
            <a:spAutoFit/>
          </a:bodyPr>
          <a:lstStyle/>
          <a:p>
            <a:r>
              <a:rPr lang="ja-JP" altLang="en-US" dirty="0" smtClean="0">
                <a:solidFill>
                  <a:srgbClr val="0070C0"/>
                </a:solidFill>
              </a:rPr>
              <a:t>決まり文句だけの</a:t>
            </a:r>
          </a:p>
          <a:p>
            <a:r>
              <a:rPr lang="ja-JP" altLang="en-US" dirty="0" smtClean="0">
                <a:solidFill>
                  <a:srgbClr val="0070C0"/>
                </a:solidFill>
              </a:rPr>
              <a:t>関数で</a:t>
            </a:r>
            <a:r>
              <a:rPr lang="en-US" altLang="ja-JP" dirty="0" smtClean="0">
                <a:solidFill>
                  <a:srgbClr val="0070C0"/>
                </a:solidFill>
              </a:rPr>
              <a:t>1~4</a:t>
            </a:r>
            <a:r>
              <a:rPr lang="ja-JP" altLang="en-US" dirty="0" smtClean="0">
                <a:solidFill>
                  <a:srgbClr val="0070C0"/>
                </a:solidFill>
              </a:rPr>
              <a:t>行程度</a:t>
            </a:r>
            <a:endParaRPr lang="en-US" dirty="0">
              <a:solidFill>
                <a:srgbClr val="0070C0"/>
              </a:solidFill>
            </a:endParaRPr>
          </a:p>
        </p:txBody>
      </p:sp>
      <p:cxnSp>
        <p:nvCxnSpPr>
          <p:cNvPr id="10" name="Straight Arrow Connector 9"/>
          <p:cNvCxnSpPr/>
          <p:nvPr/>
        </p:nvCxnSpPr>
        <p:spPr>
          <a:xfrm flipV="1">
            <a:off x="1095114" y="2395278"/>
            <a:ext cx="1465206" cy="1431877"/>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900329" y="4514436"/>
            <a:ext cx="1585666" cy="633343"/>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914400" y="4528416"/>
            <a:ext cx="1571595" cy="1024628"/>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827717" y="4257682"/>
            <a:ext cx="658278" cy="315527"/>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896394" y="4514436"/>
            <a:ext cx="1589601" cy="357395"/>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1827717" y="4221571"/>
            <a:ext cx="658278" cy="40501"/>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39549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UDP</a:t>
            </a:r>
            <a:r>
              <a:rPr lang="ja-JP" altLang="en-US" dirty="0" smtClean="0"/>
              <a:t>パケットクラスの構造</a:t>
            </a: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45</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408" y="1401350"/>
            <a:ext cx="6383695" cy="4655914"/>
          </a:xfrm>
          <a:prstGeom prst="rect">
            <a:avLst/>
          </a:prstGeom>
        </p:spPr>
      </p:pic>
      <p:sp>
        <p:nvSpPr>
          <p:cNvPr id="8" name="TextBox 7"/>
          <p:cNvSpPr txBox="1"/>
          <p:nvPr/>
        </p:nvSpPr>
        <p:spPr>
          <a:xfrm>
            <a:off x="44078" y="3827155"/>
            <a:ext cx="1915909" cy="646331"/>
          </a:xfrm>
          <a:prstGeom prst="rect">
            <a:avLst/>
          </a:prstGeom>
          <a:noFill/>
        </p:spPr>
        <p:txBody>
          <a:bodyPr wrap="none" rtlCol="0">
            <a:spAutoFit/>
          </a:bodyPr>
          <a:lstStyle/>
          <a:p>
            <a:r>
              <a:rPr lang="ja-JP" altLang="en-US" dirty="0" smtClean="0">
                <a:solidFill>
                  <a:srgbClr val="0070C0"/>
                </a:solidFill>
              </a:rPr>
              <a:t>決まり文句だけの</a:t>
            </a:r>
          </a:p>
          <a:p>
            <a:r>
              <a:rPr lang="ja-JP" altLang="en-US" dirty="0" smtClean="0">
                <a:solidFill>
                  <a:srgbClr val="0070C0"/>
                </a:solidFill>
              </a:rPr>
              <a:t>関数で</a:t>
            </a:r>
            <a:r>
              <a:rPr lang="en-US" altLang="ja-JP" dirty="0" smtClean="0">
                <a:solidFill>
                  <a:srgbClr val="0070C0"/>
                </a:solidFill>
              </a:rPr>
              <a:t>1~4</a:t>
            </a:r>
            <a:r>
              <a:rPr lang="ja-JP" altLang="en-US" dirty="0" smtClean="0">
                <a:solidFill>
                  <a:srgbClr val="0070C0"/>
                </a:solidFill>
              </a:rPr>
              <a:t>行程度</a:t>
            </a:r>
            <a:endParaRPr lang="en-US" dirty="0">
              <a:solidFill>
                <a:srgbClr val="0070C0"/>
              </a:solidFill>
            </a:endParaRPr>
          </a:p>
        </p:txBody>
      </p:sp>
      <p:cxnSp>
        <p:nvCxnSpPr>
          <p:cNvPr id="10" name="Straight Arrow Connector 9"/>
          <p:cNvCxnSpPr/>
          <p:nvPr/>
        </p:nvCxnSpPr>
        <p:spPr>
          <a:xfrm flipV="1">
            <a:off x="1095114" y="2395278"/>
            <a:ext cx="1465206" cy="1431877"/>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900329" y="4514436"/>
            <a:ext cx="1585666" cy="633343"/>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914400" y="4528416"/>
            <a:ext cx="1571595" cy="1024628"/>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827717" y="4257682"/>
            <a:ext cx="658278" cy="315527"/>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896394" y="4514436"/>
            <a:ext cx="1589601" cy="357395"/>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1827717" y="4221571"/>
            <a:ext cx="658278" cy="40501"/>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239987" y="2702097"/>
            <a:ext cx="3203424" cy="707886"/>
          </a:xfrm>
          <a:prstGeom prst="rect">
            <a:avLst/>
          </a:prstGeom>
          <a:noFill/>
        </p:spPr>
        <p:txBody>
          <a:bodyPr wrap="square" rtlCol="0">
            <a:spAutoFit/>
          </a:bodyPr>
          <a:lstStyle/>
          <a:p>
            <a:r>
              <a:rPr lang="ja-JP" altLang="en-US" sz="2000" dirty="0" smtClean="0">
                <a:solidFill>
                  <a:srgbClr val="C00000"/>
                </a:solidFill>
              </a:rPr>
              <a:t>ここのみを新たに</a:t>
            </a:r>
          </a:p>
          <a:p>
            <a:r>
              <a:rPr lang="ja-JP" altLang="en-US" sz="2000" dirty="0" smtClean="0">
                <a:solidFill>
                  <a:srgbClr val="C00000"/>
                </a:solidFill>
              </a:rPr>
              <a:t>実装すればいい</a:t>
            </a:r>
          </a:p>
        </p:txBody>
      </p:sp>
      <p:sp>
        <p:nvSpPr>
          <p:cNvPr id="9" name="Frame 8"/>
          <p:cNvSpPr/>
          <p:nvPr/>
        </p:nvSpPr>
        <p:spPr>
          <a:xfrm>
            <a:off x="2412260" y="2696412"/>
            <a:ext cx="2806095" cy="411480"/>
          </a:xfrm>
          <a:prstGeom prst="frame">
            <a:avLst>
              <a:gd name="adj1" fmla="val 9722"/>
            </a:avLst>
          </a:prstGeom>
          <a:solidFill>
            <a:srgbClr val="C000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879877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UDP</a:t>
            </a:r>
            <a:r>
              <a:rPr lang="ja-JP" altLang="en-US" dirty="0" smtClean="0"/>
              <a:t>ヘッダクラスの構造</a:t>
            </a: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46</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4884" y="1113455"/>
            <a:ext cx="7682116" cy="5132521"/>
          </a:xfrm>
          <a:prstGeom prst="rect">
            <a:avLst/>
          </a:prstGeom>
        </p:spPr>
      </p:pic>
    </p:spTree>
    <p:extLst>
      <p:ext uri="{BB962C8B-B14F-4D97-AF65-F5344CB8AC3E}">
        <p14:creationId xmlns:p14="http://schemas.microsoft.com/office/powerpoint/2010/main" val="10706261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UDP</a:t>
            </a:r>
            <a:r>
              <a:rPr lang="ja-JP" altLang="en-US" dirty="0" smtClean="0"/>
              <a:t>ヘッダクラスの構造</a:t>
            </a: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47</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4884" y="1113455"/>
            <a:ext cx="7682116" cy="5132521"/>
          </a:xfrm>
          <a:prstGeom prst="rect">
            <a:avLst/>
          </a:prstGeom>
        </p:spPr>
      </p:pic>
      <p:sp>
        <p:nvSpPr>
          <p:cNvPr id="35" name="TextBox 34"/>
          <p:cNvSpPr txBox="1"/>
          <p:nvPr/>
        </p:nvSpPr>
        <p:spPr>
          <a:xfrm>
            <a:off x="4071664" y="3105396"/>
            <a:ext cx="1887055" cy="369332"/>
          </a:xfrm>
          <a:prstGeom prst="rect">
            <a:avLst/>
          </a:prstGeom>
          <a:noFill/>
        </p:spPr>
        <p:txBody>
          <a:bodyPr wrap="none" rtlCol="0">
            <a:spAutoFit/>
          </a:bodyPr>
          <a:lstStyle/>
          <a:p>
            <a:r>
              <a:rPr lang="en-US" altLang="ja-JP" dirty="0" smtClean="0">
                <a:solidFill>
                  <a:srgbClr val="0070C0"/>
                </a:solidFill>
              </a:rPr>
              <a:t>UDP</a:t>
            </a:r>
            <a:r>
              <a:rPr lang="ja-JP" altLang="en-US" dirty="0" smtClean="0">
                <a:solidFill>
                  <a:srgbClr val="0070C0"/>
                </a:solidFill>
              </a:rPr>
              <a:t>ヘッダの要素</a:t>
            </a:r>
            <a:endParaRPr lang="ja-JP" altLang="en-US" dirty="0">
              <a:solidFill>
                <a:srgbClr val="0070C0"/>
              </a:solidFill>
            </a:endParaRPr>
          </a:p>
        </p:txBody>
      </p:sp>
      <p:sp>
        <p:nvSpPr>
          <p:cNvPr id="10" name="Frame 9"/>
          <p:cNvSpPr/>
          <p:nvPr/>
        </p:nvSpPr>
        <p:spPr>
          <a:xfrm>
            <a:off x="2215977" y="2336799"/>
            <a:ext cx="1868344" cy="1137929"/>
          </a:xfrm>
          <a:prstGeom prst="frame">
            <a:avLst>
              <a:gd name="adj1" fmla="val 3015"/>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ame 10"/>
          <p:cNvSpPr/>
          <p:nvPr/>
        </p:nvSpPr>
        <p:spPr>
          <a:xfrm>
            <a:off x="2215976" y="1688641"/>
            <a:ext cx="5851063" cy="594594"/>
          </a:xfrm>
          <a:prstGeom prst="frame">
            <a:avLst>
              <a:gd name="adj1" fmla="val 6432"/>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508820" y="1638937"/>
            <a:ext cx="1745991" cy="646331"/>
          </a:xfrm>
          <a:prstGeom prst="rect">
            <a:avLst/>
          </a:prstGeom>
          <a:noFill/>
        </p:spPr>
        <p:txBody>
          <a:bodyPr wrap="none" rtlCol="0">
            <a:spAutoFit/>
          </a:bodyPr>
          <a:lstStyle/>
          <a:p>
            <a:r>
              <a:rPr lang="ja-JP" altLang="en-US" dirty="0" smtClean="0">
                <a:solidFill>
                  <a:srgbClr val="0070C0"/>
                </a:solidFill>
              </a:rPr>
              <a:t>ヘッダ長の</a:t>
            </a:r>
          </a:p>
          <a:p>
            <a:r>
              <a:rPr lang="ja-JP" altLang="en-US" dirty="0" smtClean="0">
                <a:solidFill>
                  <a:srgbClr val="0070C0"/>
                </a:solidFill>
              </a:rPr>
              <a:t>最大値と最小値</a:t>
            </a:r>
            <a:endParaRPr lang="ja-JP" altLang="en-US" dirty="0">
              <a:solidFill>
                <a:srgbClr val="0070C0"/>
              </a:solidFill>
            </a:endParaRPr>
          </a:p>
        </p:txBody>
      </p:sp>
    </p:spTree>
    <p:extLst>
      <p:ext uri="{BB962C8B-B14F-4D97-AF65-F5344CB8AC3E}">
        <p14:creationId xmlns:p14="http://schemas.microsoft.com/office/powerpoint/2010/main" val="190999773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UDP</a:t>
            </a:r>
            <a:r>
              <a:rPr lang="ja-JP" altLang="en-US" dirty="0" smtClean="0"/>
              <a:t>ヘッダクラスの構造</a:t>
            </a: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48</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4884" y="1113455"/>
            <a:ext cx="7682116" cy="5132521"/>
          </a:xfrm>
          <a:prstGeom prst="rect">
            <a:avLst/>
          </a:prstGeom>
        </p:spPr>
      </p:pic>
      <p:sp>
        <p:nvSpPr>
          <p:cNvPr id="7" name="TextBox 6"/>
          <p:cNvSpPr txBox="1"/>
          <p:nvPr/>
        </p:nvSpPr>
        <p:spPr>
          <a:xfrm>
            <a:off x="88729" y="2246012"/>
            <a:ext cx="1915909" cy="646331"/>
          </a:xfrm>
          <a:prstGeom prst="rect">
            <a:avLst/>
          </a:prstGeom>
          <a:noFill/>
        </p:spPr>
        <p:txBody>
          <a:bodyPr wrap="none" rtlCol="0">
            <a:spAutoFit/>
          </a:bodyPr>
          <a:lstStyle/>
          <a:p>
            <a:r>
              <a:rPr lang="ja-JP" altLang="en-US" dirty="0" smtClean="0">
                <a:solidFill>
                  <a:srgbClr val="0070C0"/>
                </a:solidFill>
              </a:rPr>
              <a:t>決まり文句だけの</a:t>
            </a:r>
          </a:p>
          <a:p>
            <a:r>
              <a:rPr lang="ja-JP" altLang="en-US" dirty="0" smtClean="0">
                <a:solidFill>
                  <a:srgbClr val="0070C0"/>
                </a:solidFill>
              </a:rPr>
              <a:t>関数で</a:t>
            </a:r>
            <a:r>
              <a:rPr lang="en-US" altLang="ja-JP" dirty="0" smtClean="0">
                <a:solidFill>
                  <a:srgbClr val="0070C0"/>
                </a:solidFill>
              </a:rPr>
              <a:t>1~4</a:t>
            </a:r>
            <a:r>
              <a:rPr lang="ja-JP" altLang="en-US" dirty="0" smtClean="0">
                <a:solidFill>
                  <a:srgbClr val="0070C0"/>
                </a:solidFill>
              </a:rPr>
              <a:t>行程度</a:t>
            </a:r>
            <a:endParaRPr lang="en-US" dirty="0">
              <a:solidFill>
                <a:srgbClr val="0070C0"/>
              </a:solidFill>
            </a:endParaRPr>
          </a:p>
        </p:txBody>
      </p:sp>
      <p:cxnSp>
        <p:nvCxnSpPr>
          <p:cNvPr id="11" name="Straight Arrow Connector 10"/>
          <p:cNvCxnSpPr/>
          <p:nvPr/>
        </p:nvCxnSpPr>
        <p:spPr>
          <a:xfrm flipV="1">
            <a:off x="964076" y="4572000"/>
            <a:ext cx="1291444" cy="240479"/>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244228" y="3083892"/>
            <a:ext cx="1011292" cy="868348"/>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244228" y="3083892"/>
            <a:ext cx="1011292" cy="1192162"/>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9957" y="4812479"/>
            <a:ext cx="1992853" cy="923330"/>
          </a:xfrm>
          <a:prstGeom prst="rect">
            <a:avLst/>
          </a:prstGeom>
          <a:noFill/>
        </p:spPr>
        <p:txBody>
          <a:bodyPr wrap="none" rtlCol="0">
            <a:spAutoFit/>
          </a:bodyPr>
          <a:lstStyle/>
          <a:p>
            <a:r>
              <a:rPr lang="ja-JP" altLang="en-US" dirty="0" smtClean="0">
                <a:solidFill>
                  <a:srgbClr val="0070C0"/>
                </a:solidFill>
              </a:rPr>
              <a:t>バイナリ解析など</a:t>
            </a:r>
          </a:p>
          <a:p>
            <a:r>
              <a:rPr lang="ja-JP" altLang="en-US" dirty="0" smtClean="0">
                <a:solidFill>
                  <a:srgbClr val="0070C0"/>
                </a:solidFill>
              </a:rPr>
              <a:t>のコードでここだけ</a:t>
            </a:r>
          </a:p>
          <a:p>
            <a:r>
              <a:rPr lang="ja-JP" altLang="en-US" dirty="0" smtClean="0">
                <a:solidFill>
                  <a:srgbClr val="0070C0"/>
                </a:solidFill>
              </a:rPr>
              <a:t>しっかり実装</a:t>
            </a:r>
          </a:p>
        </p:txBody>
      </p:sp>
      <p:cxnSp>
        <p:nvCxnSpPr>
          <p:cNvPr id="25" name="Straight Arrow Connector 24"/>
          <p:cNvCxnSpPr/>
          <p:nvPr/>
        </p:nvCxnSpPr>
        <p:spPr>
          <a:xfrm flipV="1">
            <a:off x="1849120" y="4858545"/>
            <a:ext cx="406400" cy="63514"/>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1916008" y="5142710"/>
            <a:ext cx="339512" cy="19828"/>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572068" y="3083892"/>
            <a:ext cx="2792752" cy="646331"/>
          </a:xfrm>
          <a:prstGeom prst="rect">
            <a:avLst/>
          </a:prstGeom>
          <a:noFill/>
        </p:spPr>
        <p:txBody>
          <a:bodyPr wrap="none" rtlCol="0">
            <a:spAutoFit/>
          </a:bodyPr>
          <a:lstStyle/>
          <a:p>
            <a:r>
              <a:rPr lang="en-US" altLang="ja-JP" dirty="0" smtClean="0">
                <a:solidFill>
                  <a:srgbClr val="0070C0"/>
                </a:solidFill>
              </a:rPr>
              <a:t>UDP</a:t>
            </a:r>
            <a:r>
              <a:rPr lang="ja-JP" altLang="en-US" dirty="0" smtClean="0">
                <a:solidFill>
                  <a:srgbClr val="0070C0"/>
                </a:solidFill>
              </a:rPr>
              <a:t>はチェックサム</a:t>
            </a:r>
            <a:endParaRPr lang="ja-JP" altLang="en-US" dirty="0">
              <a:solidFill>
                <a:srgbClr val="0070C0"/>
              </a:solidFill>
            </a:endParaRPr>
          </a:p>
          <a:p>
            <a:r>
              <a:rPr lang="ja-JP" altLang="en-US" dirty="0" smtClean="0">
                <a:solidFill>
                  <a:srgbClr val="0070C0"/>
                </a:solidFill>
              </a:rPr>
              <a:t>があるので、それ用の関数</a:t>
            </a:r>
          </a:p>
        </p:txBody>
      </p:sp>
      <p:cxnSp>
        <p:nvCxnSpPr>
          <p:cNvPr id="33" name="Straight Arrow Connector 32"/>
          <p:cNvCxnSpPr/>
          <p:nvPr/>
        </p:nvCxnSpPr>
        <p:spPr>
          <a:xfrm flipH="1">
            <a:off x="3820160" y="3726536"/>
            <a:ext cx="1888541" cy="1637944"/>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173166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まとめると</a:t>
            </a:r>
            <a:endParaRPr lang="en-US" dirty="0"/>
          </a:p>
        </p:txBody>
      </p:sp>
      <p:sp>
        <p:nvSpPr>
          <p:cNvPr id="3" name="Content Placeholder 2"/>
          <p:cNvSpPr>
            <a:spLocks noGrp="1"/>
          </p:cNvSpPr>
          <p:nvPr>
            <p:ph idx="1"/>
          </p:nvPr>
        </p:nvSpPr>
        <p:spPr/>
        <p:txBody>
          <a:bodyPr/>
          <a:lstStyle/>
          <a:p>
            <a:r>
              <a:rPr lang="ja-JP" altLang="en-US" dirty="0" smtClean="0"/>
              <a:t>パケットクラスの実装はほとんど以下の作業のみ</a:t>
            </a:r>
          </a:p>
          <a:p>
            <a:pPr lvl="1"/>
            <a:r>
              <a:rPr lang="en-US" dirty="0" err="1" smtClean="0"/>
              <a:t>XXX_header</a:t>
            </a:r>
            <a:r>
              <a:rPr lang="en-US" dirty="0" smtClean="0"/>
              <a:t>::read(</a:t>
            </a:r>
            <a:r>
              <a:rPr lang="en-US" dirty="0" err="1" smtClean="0"/>
              <a:t>const</a:t>
            </a:r>
            <a:r>
              <a:rPr lang="en-US" dirty="0" smtClean="0"/>
              <a:t> void* </a:t>
            </a:r>
            <a:r>
              <a:rPr lang="en-US" dirty="0" err="1" smtClean="0"/>
              <a:t>buf</a:t>
            </a:r>
            <a:r>
              <a:rPr lang="en-US" dirty="0" smtClean="0"/>
              <a:t>, </a:t>
            </a:r>
            <a:r>
              <a:rPr lang="en-US" dirty="0" err="1" smtClean="0"/>
              <a:t>size_t</a:t>
            </a:r>
            <a:r>
              <a:rPr lang="en-US" dirty="0" smtClean="0"/>
              <a:t> </a:t>
            </a:r>
            <a:r>
              <a:rPr lang="en-US" dirty="0" err="1" smtClean="0"/>
              <a:t>buflen</a:t>
            </a:r>
            <a:r>
              <a:rPr lang="en-US" dirty="0" smtClean="0"/>
              <a:t>);</a:t>
            </a:r>
          </a:p>
          <a:p>
            <a:pPr lvl="1"/>
            <a:r>
              <a:rPr lang="en-US" dirty="0" err="1" smtClean="0"/>
              <a:t>XXX_header</a:t>
            </a:r>
            <a:r>
              <a:rPr lang="en-US" dirty="0" smtClean="0"/>
              <a:t>::write(void* </a:t>
            </a:r>
            <a:r>
              <a:rPr lang="en-US" dirty="0" err="1" smtClean="0"/>
              <a:t>buf</a:t>
            </a:r>
            <a:r>
              <a:rPr lang="en-US" dirty="0" smtClean="0"/>
              <a:t>, </a:t>
            </a:r>
            <a:r>
              <a:rPr lang="en-US" dirty="0" err="1" smtClean="0"/>
              <a:t>size_t</a:t>
            </a:r>
            <a:r>
              <a:rPr lang="en-US" dirty="0" smtClean="0"/>
              <a:t> </a:t>
            </a:r>
            <a:r>
              <a:rPr lang="en-US" dirty="0" err="1" smtClean="0"/>
              <a:t>buflen</a:t>
            </a:r>
            <a:r>
              <a:rPr lang="en-US" dirty="0" smtClean="0"/>
              <a:t>);</a:t>
            </a:r>
            <a:endParaRPr lang="ja-JP" altLang="en-US" dirty="0" smtClean="0"/>
          </a:p>
          <a:p>
            <a:pPr lvl="1"/>
            <a:endParaRPr lang="en-US" dirty="0" smtClean="0"/>
          </a:p>
          <a:p>
            <a:r>
              <a:rPr lang="ja-JP" altLang="en-US" dirty="0" smtClean="0"/>
              <a:t>新たなプロトコルのパケットクラスを実装するときも同じ</a:t>
            </a:r>
          </a:p>
          <a:p>
            <a:pPr lvl="1"/>
            <a:endParaRPr lang="en-US" dirty="0" smtClean="0"/>
          </a:p>
          <a:p>
            <a:r>
              <a:rPr lang="ja-JP" altLang="en-US" dirty="0" smtClean="0"/>
              <a:t>クラス設計である程度開発者を束縛して、</a:t>
            </a:r>
            <a:br>
              <a:rPr lang="ja-JP" altLang="en-US" dirty="0" smtClean="0"/>
            </a:br>
            <a:r>
              <a:rPr lang="ja-JP" altLang="en-US" dirty="0" smtClean="0"/>
              <a:t>　必要な仕事のみに専念できるように設計</a:t>
            </a: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49</a:t>
            </a:fld>
            <a:endParaRPr lang="en-US"/>
          </a:p>
        </p:txBody>
      </p:sp>
    </p:spTree>
    <p:extLst>
      <p:ext uri="{BB962C8B-B14F-4D97-AF65-F5344CB8AC3E}">
        <p14:creationId xmlns:p14="http://schemas.microsoft.com/office/powerpoint/2010/main" val="9720422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altLang="ja-JP" dirty="0" smtClean="0"/>
              <a:t>LibPGEN</a:t>
            </a:r>
            <a:endParaRPr lang="ja-JP" altLang="en-US" dirty="0" smtClean="0"/>
          </a:p>
          <a:p>
            <a:pPr lvl="1"/>
            <a:r>
              <a:rPr lang="en-US" altLang="ja-JP" dirty="0" smtClean="0"/>
              <a:t>LibPGEN</a:t>
            </a:r>
            <a:r>
              <a:rPr lang="ja-JP" altLang="en-US" dirty="0" smtClean="0"/>
              <a:t>とは、その設計は</a:t>
            </a:r>
            <a:endParaRPr lang="en-US" altLang="ja-JP" dirty="0" smtClean="0"/>
          </a:p>
          <a:p>
            <a:pPr lvl="1"/>
            <a:r>
              <a:rPr lang="ja-JP" altLang="en-US" dirty="0" smtClean="0"/>
              <a:t>簡単に使う</a:t>
            </a:r>
          </a:p>
          <a:p>
            <a:pPr lvl="1"/>
            <a:r>
              <a:rPr lang="ja-JP" altLang="en-US" dirty="0" smtClean="0"/>
              <a:t>拡張性 </a:t>
            </a:r>
            <a:endParaRPr lang="en-US" altLang="ja-JP" dirty="0" smtClean="0"/>
          </a:p>
          <a:p>
            <a:r>
              <a:rPr lang="ja-JP" altLang="en-US" dirty="0" smtClean="0"/>
              <a:t>少しがっつり使う</a:t>
            </a:r>
            <a:endParaRPr lang="en-US" altLang="ja-JP" dirty="0" smtClean="0"/>
          </a:p>
          <a:p>
            <a:pPr lvl="1"/>
            <a:r>
              <a:rPr lang="ja-JP" altLang="en-US" dirty="0" smtClean="0"/>
              <a:t>新た</a:t>
            </a:r>
            <a:r>
              <a:rPr lang="ja-JP" altLang="en-US" dirty="0"/>
              <a:t>なプロトコルに関するパケット解析</a:t>
            </a:r>
            <a:endParaRPr lang="en-US" altLang="ja-JP" dirty="0" smtClean="0"/>
          </a:p>
          <a:p>
            <a:r>
              <a:rPr lang="ja-JP" altLang="en-US" dirty="0" smtClean="0"/>
              <a:t>今後の展開と総まとめ</a:t>
            </a:r>
            <a:endParaRPr lang="en-US" altLang="ja-JP" dirty="0" smtClean="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5</a:t>
            </a:fld>
            <a:endParaRPr lang="en-US"/>
          </a:p>
        </p:txBody>
      </p:sp>
    </p:spTree>
    <p:extLst>
      <p:ext uri="{BB962C8B-B14F-4D97-AF65-F5344CB8AC3E}">
        <p14:creationId xmlns:p14="http://schemas.microsoft.com/office/powerpoint/2010/main" val="138527577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altLang="ja-JP" dirty="0" smtClean="0"/>
              <a:t>LibPGEN</a:t>
            </a:r>
            <a:endParaRPr lang="ja-JP" altLang="en-US" dirty="0" smtClean="0"/>
          </a:p>
          <a:p>
            <a:pPr lvl="1"/>
            <a:r>
              <a:rPr lang="en-US" altLang="ja-JP" dirty="0" smtClean="0"/>
              <a:t>LibPGEN</a:t>
            </a:r>
            <a:r>
              <a:rPr lang="ja-JP" altLang="en-US" dirty="0" smtClean="0"/>
              <a:t>とは、その設計は</a:t>
            </a:r>
            <a:endParaRPr lang="en-US" altLang="ja-JP" dirty="0" smtClean="0"/>
          </a:p>
          <a:p>
            <a:pPr lvl="1"/>
            <a:r>
              <a:rPr lang="ja-JP" altLang="en-US" dirty="0" smtClean="0"/>
              <a:t>簡単に使う</a:t>
            </a:r>
          </a:p>
          <a:p>
            <a:pPr lvl="1"/>
            <a:r>
              <a:rPr lang="ja-JP" altLang="en-US" dirty="0" smtClean="0"/>
              <a:t>拡張性 </a:t>
            </a:r>
            <a:endParaRPr lang="en-US" altLang="ja-JP" dirty="0" smtClean="0"/>
          </a:p>
          <a:p>
            <a:r>
              <a:rPr lang="ja-JP" altLang="en-US" dirty="0" smtClean="0">
                <a:solidFill>
                  <a:schemeClr val="accent2"/>
                </a:solidFill>
              </a:rPr>
              <a:t>少しがっつり使う</a:t>
            </a:r>
            <a:endParaRPr lang="en-US" altLang="ja-JP" dirty="0" smtClean="0">
              <a:solidFill>
                <a:schemeClr val="accent2"/>
              </a:solidFill>
            </a:endParaRPr>
          </a:p>
          <a:p>
            <a:pPr lvl="1"/>
            <a:r>
              <a:rPr lang="ja-JP" altLang="en-US" dirty="0" smtClean="0">
                <a:solidFill>
                  <a:schemeClr val="accent2"/>
                </a:solidFill>
              </a:rPr>
              <a:t>新た</a:t>
            </a:r>
            <a:r>
              <a:rPr lang="ja-JP" altLang="en-US" dirty="0">
                <a:solidFill>
                  <a:schemeClr val="accent2"/>
                </a:solidFill>
              </a:rPr>
              <a:t>なプロトコルに関するパケット解析</a:t>
            </a:r>
            <a:endParaRPr lang="en-US" altLang="ja-JP" dirty="0" smtClean="0">
              <a:solidFill>
                <a:schemeClr val="accent2"/>
              </a:solidFill>
            </a:endParaRPr>
          </a:p>
          <a:p>
            <a:r>
              <a:rPr lang="ja-JP" altLang="en-US" dirty="0" smtClean="0"/>
              <a:t>今後</a:t>
            </a:r>
            <a:r>
              <a:rPr lang="ja-JP" altLang="en-US" dirty="0"/>
              <a:t>の</a:t>
            </a:r>
            <a:r>
              <a:rPr lang="ja-JP" altLang="en-US" dirty="0" smtClean="0"/>
              <a:t>展開と総まとめ</a:t>
            </a:r>
            <a:endParaRPr lang="en-US" altLang="ja-JP" dirty="0" smtClean="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50</a:t>
            </a:fld>
            <a:endParaRPr lang="en-US"/>
          </a:p>
        </p:txBody>
      </p:sp>
    </p:spTree>
    <p:extLst>
      <p:ext uri="{BB962C8B-B14F-4D97-AF65-F5344CB8AC3E}">
        <p14:creationId xmlns:p14="http://schemas.microsoft.com/office/powerpoint/2010/main" val="82691368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少しがっつり使う</a:t>
            </a:r>
            <a:endParaRPr lang="en-US" dirty="0"/>
          </a:p>
        </p:txBody>
      </p:sp>
      <p:sp>
        <p:nvSpPr>
          <p:cNvPr id="3" name="Content Placeholder 2"/>
          <p:cNvSpPr>
            <a:spLocks noGrp="1"/>
          </p:cNvSpPr>
          <p:nvPr>
            <p:ph idx="1"/>
          </p:nvPr>
        </p:nvSpPr>
        <p:spPr/>
        <p:txBody>
          <a:bodyPr/>
          <a:lstStyle/>
          <a:p>
            <a:endParaRPr lang="ja-JP" altLang="en-US" dirty="0" smtClean="0"/>
          </a:p>
          <a:p>
            <a:r>
              <a:rPr lang="ja-JP" altLang="en-US" dirty="0" smtClean="0"/>
              <a:t>新た</a:t>
            </a:r>
            <a:r>
              <a:rPr lang="ja-JP" altLang="en-US" dirty="0"/>
              <a:t>な</a:t>
            </a:r>
            <a:r>
              <a:rPr lang="ja-JP" altLang="en-US" dirty="0" smtClean="0"/>
              <a:t>プロトコルのパケット解析</a:t>
            </a:r>
          </a:p>
          <a:p>
            <a:endParaRPr lang="ja-JP" altLang="en-US" dirty="0"/>
          </a:p>
          <a:p>
            <a:r>
              <a:rPr lang="ja-JP" altLang="en-US" dirty="0" smtClean="0"/>
              <a:t>プロトコル</a:t>
            </a:r>
            <a:r>
              <a:rPr lang="ja-JP" altLang="en-US" dirty="0"/>
              <a:t>を自己</a:t>
            </a:r>
            <a:r>
              <a:rPr lang="ja-JP" altLang="en-US" dirty="0" smtClean="0"/>
              <a:t>定義</a:t>
            </a:r>
          </a:p>
          <a:p>
            <a:endParaRPr lang="ja-JP" altLang="en-US" dirty="0"/>
          </a:p>
          <a:p>
            <a:r>
              <a:rPr lang="ja-JP" altLang="en-US" dirty="0" smtClean="0"/>
              <a:t>その</a:t>
            </a:r>
            <a:r>
              <a:rPr lang="ja-JP" altLang="en-US" dirty="0"/>
              <a:t>通信を解析できるパケットクラスを実装する</a:t>
            </a:r>
          </a:p>
          <a:p>
            <a:endParaRPr lang="ja-JP" altLang="en-US" dirty="0" smtClean="0"/>
          </a:p>
          <a:p>
            <a:endParaRPr lang="ja-JP" altLang="en-US" dirty="0" smtClean="0"/>
          </a:p>
          <a:p>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51</a:t>
            </a:fld>
            <a:endParaRPr lang="en-US"/>
          </a:p>
        </p:txBody>
      </p:sp>
    </p:spTree>
    <p:extLst>
      <p:ext uri="{BB962C8B-B14F-4D97-AF65-F5344CB8AC3E}">
        <p14:creationId xmlns:p14="http://schemas.microsoft.com/office/powerpoint/2010/main" val="127275029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少しがっつり使う</a:t>
            </a: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52</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4228" y="1031362"/>
            <a:ext cx="6426200" cy="5062098"/>
          </a:xfrm>
          <a:prstGeom prst="rect">
            <a:avLst/>
          </a:prstGeom>
        </p:spPr>
      </p:pic>
    </p:spTree>
    <p:extLst>
      <p:ext uri="{BB962C8B-B14F-4D97-AF65-F5344CB8AC3E}">
        <p14:creationId xmlns:p14="http://schemas.microsoft.com/office/powerpoint/2010/main" val="36295540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ズンドコプロトコル</a:t>
            </a:r>
            <a:endParaRPr lang="en-US" dirty="0"/>
          </a:p>
        </p:txBody>
      </p:sp>
      <p:sp>
        <p:nvSpPr>
          <p:cNvPr id="3" name="Content Placeholder 2"/>
          <p:cNvSpPr>
            <a:spLocks noGrp="1"/>
          </p:cNvSpPr>
          <p:nvPr>
            <p:ph idx="1"/>
          </p:nvPr>
        </p:nvSpPr>
        <p:spPr>
          <a:xfrm>
            <a:off x="4292301" y="1181100"/>
            <a:ext cx="4724698" cy="4789394"/>
          </a:xfrm>
        </p:spPr>
        <p:txBody>
          <a:bodyPr>
            <a:normAutofit/>
          </a:bodyPr>
          <a:lstStyle/>
          <a:p>
            <a:endParaRPr lang="en-US" dirty="0" smtClean="0"/>
          </a:p>
          <a:p>
            <a:r>
              <a:rPr lang="ja-JP" altLang="en-US" dirty="0" smtClean="0"/>
              <a:t>ズンドコプロトコル</a:t>
            </a:r>
            <a:r>
              <a:rPr lang="en-US" altLang="ja-JP" dirty="0"/>
              <a:t> </a:t>
            </a:r>
            <a:r>
              <a:rPr lang="en-US" altLang="ja-JP" dirty="0" smtClean="0"/>
              <a:t>over UDP</a:t>
            </a:r>
            <a:r>
              <a:rPr lang="ja-JP" altLang="en-US" dirty="0" smtClean="0"/>
              <a:t/>
            </a:r>
            <a:br>
              <a:rPr lang="ja-JP" altLang="en-US" dirty="0" smtClean="0"/>
            </a:br>
            <a:r>
              <a:rPr lang="ja-JP" altLang="en-US" dirty="0" smtClean="0"/>
              <a:t>　</a:t>
            </a:r>
            <a:endParaRPr lang="ja-JP" altLang="en-US" dirty="0"/>
          </a:p>
          <a:p>
            <a:r>
              <a:rPr lang="ja-JP" altLang="en-US" dirty="0" smtClean="0"/>
              <a:t>勝手にいろいろ改変してる</a:t>
            </a:r>
          </a:p>
          <a:p>
            <a:endParaRPr lang="en-US" altLang="ja-JP" dirty="0" smtClean="0"/>
          </a:p>
          <a:p>
            <a:r>
              <a:rPr lang="ja-JP" altLang="en-US" dirty="0" smtClean="0"/>
              <a:t>ズン、ズン、ズン、ズン、ドコ</a:t>
            </a:r>
            <a:br>
              <a:rPr lang="ja-JP" altLang="en-US" dirty="0" smtClean="0"/>
            </a:br>
            <a:r>
              <a:rPr lang="ja-JP" altLang="en-US" dirty="0" smtClean="0"/>
              <a:t>　の順に受け取ると”キヨシ“を</a:t>
            </a:r>
            <a:br>
              <a:rPr lang="ja-JP" altLang="en-US" dirty="0" smtClean="0"/>
            </a:br>
            <a:r>
              <a:rPr lang="ja-JP" altLang="en-US" dirty="0" smtClean="0"/>
              <a:t>　を返すプロトコル</a:t>
            </a:r>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53</a:t>
            </a:fld>
            <a:endParaRPr lang="en-US"/>
          </a:p>
        </p:txBody>
      </p:sp>
      <p:cxnSp>
        <p:nvCxnSpPr>
          <p:cNvPr id="8" name="Straight Connector 7"/>
          <p:cNvCxnSpPr/>
          <p:nvPr/>
        </p:nvCxnSpPr>
        <p:spPr>
          <a:xfrm>
            <a:off x="725915" y="1873691"/>
            <a:ext cx="0" cy="3888828"/>
          </a:xfrm>
          <a:prstGeom prst="line">
            <a:avLst/>
          </a:prstGeom>
          <a:ln w="25400"/>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3407761" y="1873691"/>
            <a:ext cx="0" cy="3888828"/>
          </a:xfrm>
          <a:prstGeom prst="line">
            <a:avLst/>
          </a:prstGeom>
          <a:ln w="25400"/>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408788" y="1463053"/>
            <a:ext cx="3377900" cy="369332"/>
          </a:xfrm>
          <a:prstGeom prst="rect">
            <a:avLst/>
          </a:prstGeom>
          <a:noFill/>
        </p:spPr>
        <p:txBody>
          <a:bodyPr wrap="square" rtlCol="0">
            <a:spAutoFit/>
          </a:bodyPr>
          <a:lstStyle/>
          <a:p>
            <a:r>
              <a:rPr lang="en-US" dirty="0" smtClean="0"/>
              <a:t>client                                        server</a:t>
            </a:r>
            <a:endParaRPr lang="en-US" dirty="0"/>
          </a:p>
        </p:txBody>
      </p:sp>
      <p:cxnSp>
        <p:nvCxnSpPr>
          <p:cNvPr id="13" name="Straight Arrow Connector 12"/>
          <p:cNvCxnSpPr/>
          <p:nvPr/>
        </p:nvCxnSpPr>
        <p:spPr>
          <a:xfrm>
            <a:off x="725915" y="2178796"/>
            <a:ext cx="2681846" cy="2689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25915" y="2486355"/>
            <a:ext cx="2681846" cy="2689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725915" y="2788892"/>
            <a:ext cx="2681846" cy="2689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25915" y="3095421"/>
            <a:ext cx="2681846" cy="2689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25915" y="3401950"/>
            <a:ext cx="2681846" cy="2689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763710" y="2009443"/>
            <a:ext cx="606256" cy="369332"/>
          </a:xfrm>
          <a:prstGeom prst="rect">
            <a:avLst/>
          </a:prstGeom>
          <a:noFill/>
        </p:spPr>
        <p:txBody>
          <a:bodyPr wrap="none" rtlCol="0">
            <a:spAutoFit/>
          </a:bodyPr>
          <a:lstStyle/>
          <a:p>
            <a:r>
              <a:rPr lang="ja-JP" altLang="en-US" dirty="0" smtClean="0"/>
              <a:t>ズン</a:t>
            </a:r>
            <a:endParaRPr lang="en-US" dirty="0"/>
          </a:p>
        </p:txBody>
      </p:sp>
      <p:sp>
        <p:nvSpPr>
          <p:cNvPr id="19" name="TextBox 18"/>
          <p:cNvSpPr txBox="1"/>
          <p:nvPr/>
        </p:nvSpPr>
        <p:spPr>
          <a:xfrm>
            <a:off x="1763710" y="2334611"/>
            <a:ext cx="606256" cy="369332"/>
          </a:xfrm>
          <a:prstGeom prst="rect">
            <a:avLst/>
          </a:prstGeom>
          <a:noFill/>
        </p:spPr>
        <p:txBody>
          <a:bodyPr wrap="none" rtlCol="0">
            <a:spAutoFit/>
          </a:bodyPr>
          <a:lstStyle/>
          <a:p>
            <a:r>
              <a:rPr lang="ja-JP" altLang="en-US" dirty="0" smtClean="0"/>
              <a:t>ズン</a:t>
            </a:r>
            <a:endParaRPr lang="en-US" dirty="0"/>
          </a:p>
        </p:txBody>
      </p:sp>
      <p:sp>
        <p:nvSpPr>
          <p:cNvPr id="20" name="TextBox 19"/>
          <p:cNvSpPr txBox="1"/>
          <p:nvPr/>
        </p:nvSpPr>
        <p:spPr>
          <a:xfrm>
            <a:off x="1763710" y="2621282"/>
            <a:ext cx="606256" cy="369332"/>
          </a:xfrm>
          <a:prstGeom prst="rect">
            <a:avLst/>
          </a:prstGeom>
          <a:noFill/>
        </p:spPr>
        <p:txBody>
          <a:bodyPr wrap="none" rtlCol="0">
            <a:spAutoFit/>
          </a:bodyPr>
          <a:lstStyle/>
          <a:p>
            <a:r>
              <a:rPr lang="ja-JP" altLang="en-US" smtClean="0"/>
              <a:t>ズン</a:t>
            </a:r>
            <a:endParaRPr lang="en-US" dirty="0"/>
          </a:p>
        </p:txBody>
      </p:sp>
      <p:sp>
        <p:nvSpPr>
          <p:cNvPr id="21" name="TextBox 20"/>
          <p:cNvSpPr txBox="1"/>
          <p:nvPr/>
        </p:nvSpPr>
        <p:spPr>
          <a:xfrm>
            <a:off x="1763709" y="2925038"/>
            <a:ext cx="606256" cy="369332"/>
          </a:xfrm>
          <a:prstGeom prst="rect">
            <a:avLst/>
          </a:prstGeom>
          <a:noFill/>
        </p:spPr>
        <p:txBody>
          <a:bodyPr wrap="none" rtlCol="0">
            <a:spAutoFit/>
          </a:bodyPr>
          <a:lstStyle/>
          <a:p>
            <a:r>
              <a:rPr lang="ja-JP" altLang="en-US" dirty="0" smtClean="0"/>
              <a:t>ズン</a:t>
            </a:r>
            <a:endParaRPr lang="en-US" dirty="0"/>
          </a:p>
        </p:txBody>
      </p:sp>
      <p:sp>
        <p:nvSpPr>
          <p:cNvPr id="22" name="TextBox 21"/>
          <p:cNvSpPr txBox="1"/>
          <p:nvPr/>
        </p:nvSpPr>
        <p:spPr>
          <a:xfrm>
            <a:off x="1785225" y="3250500"/>
            <a:ext cx="532518" cy="369332"/>
          </a:xfrm>
          <a:prstGeom prst="rect">
            <a:avLst/>
          </a:prstGeom>
          <a:noFill/>
        </p:spPr>
        <p:txBody>
          <a:bodyPr wrap="none" rtlCol="0">
            <a:spAutoFit/>
          </a:bodyPr>
          <a:lstStyle/>
          <a:p>
            <a:r>
              <a:rPr lang="ja-JP" altLang="en-US" dirty="0" smtClean="0"/>
              <a:t>ドコ</a:t>
            </a:r>
            <a:endParaRPr lang="en-US" dirty="0"/>
          </a:p>
        </p:txBody>
      </p:sp>
      <p:cxnSp>
        <p:nvCxnSpPr>
          <p:cNvPr id="23" name="Straight Arrow Connector 22"/>
          <p:cNvCxnSpPr/>
          <p:nvPr/>
        </p:nvCxnSpPr>
        <p:spPr>
          <a:xfrm flipV="1">
            <a:off x="720774" y="3907191"/>
            <a:ext cx="2661419" cy="265176"/>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666888" y="3738857"/>
            <a:ext cx="780983" cy="369332"/>
          </a:xfrm>
          <a:prstGeom prst="rect">
            <a:avLst/>
          </a:prstGeom>
          <a:noFill/>
        </p:spPr>
        <p:txBody>
          <a:bodyPr wrap="none" rtlCol="0">
            <a:spAutoFit/>
          </a:bodyPr>
          <a:lstStyle/>
          <a:p>
            <a:r>
              <a:rPr lang="ja-JP" altLang="en-US" smtClean="0"/>
              <a:t>キヨシ</a:t>
            </a:r>
            <a:endParaRPr lang="en-US" dirty="0"/>
          </a:p>
        </p:txBody>
      </p:sp>
    </p:spTree>
    <p:extLst>
      <p:ext uri="{BB962C8B-B14F-4D97-AF65-F5344CB8AC3E}">
        <p14:creationId xmlns:p14="http://schemas.microsoft.com/office/powerpoint/2010/main" val="13581256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ズンドコプロトコル</a:t>
            </a:r>
            <a:endParaRPr lang="en-US" dirty="0"/>
          </a:p>
        </p:txBody>
      </p:sp>
      <p:sp>
        <p:nvSpPr>
          <p:cNvPr id="3" name="Content Placeholder 2"/>
          <p:cNvSpPr>
            <a:spLocks noGrp="1"/>
          </p:cNvSpPr>
          <p:nvPr>
            <p:ph idx="1"/>
          </p:nvPr>
        </p:nvSpPr>
        <p:spPr>
          <a:xfrm>
            <a:off x="139700" y="1181100"/>
            <a:ext cx="8877300" cy="3218778"/>
          </a:xfrm>
        </p:spPr>
        <p:txBody>
          <a:bodyPr>
            <a:normAutofit fontScale="92500" lnSpcReduction="10000"/>
          </a:bodyPr>
          <a:lstStyle/>
          <a:p>
            <a:r>
              <a:rPr lang="ja-JP" altLang="en-US" dirty="0" smtClean="0"/>
              <a:t>サーバは</a:t>
            </a:r>
            <a:br>
              <a:rPr lang="ja-JP" altLang="en-US" dirty="0" smtClean="0"/>
            </a:br>
            <a:r>
              <a:rPr lang="en-US" altLang="ja-JP" dirty="0" smtClean="0"/>
              <a:t>  </a:t>
            </a:r>
            <a:r>
              <a:rPr lang="ja-JP" altLang="en-US" dirty="0" smtClean="0"/>
              <a:t>ズンズンズンズンドコの順に通信を受け付けたら</a:t>
            </a:r>
            <a:r>
              <a:rPr lang="en-US" altLang="ja-JP" dirty="0" smtClean="0"/>
              <a:t/>
            </a:r>
            <a:br>
              <a:rPr lang="en-US" altLang="ja-JP" dirty="0" smtClean="0"/>
            </a:br>
            <a:r>
              <a:rPr lang="en-US" altLang="ja-JP" dirty="0" smtClean="0"/>
              <a:t>  </a:t>
            </a:r>
            <a:r>
              <a:rPr lang="ja-JP" altLang="en-US" dirty="0" smtClean="0"/>
              <a:t>最後のドコを送ったホストにキヨシを返信</a:t>
            </a:r>
          </a:p>
          <a:p>
            <a:endParaRPr lang="en-US" altLang="ja-JP" dirty="0" smtClean="0"/>
          </a:p>
          <a:p>
            <a:r>
              <a:rPr lang="ja-JP" altLang="en-US" dirty="0" smtClean="0"/>
              <a:t>それ以外は受け取ったメッセージをエコーする</a:t>
            </a:r>
          </a:p>
          <a:p>
            <a:endParaRPr lang="ja-JP" altLang="en-US" dirty="0" smtClean="0"/>
          </a:p>
          <a:p>
            <a:r>
              <a:rPr lang="ja-JP" altLang="en-US" dirty="0" smtClean="0"/>
              <a:t>ヘッダフィールドは以下とする</a:t>
            </a:r>
            <a:endParaRPr lang="ja-JP" alt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54</a:t>
            </a:fld>
            <a:endParaRPr lang="en-US"/>
          </a:p>
        </p:txBody>
      </p:sp>
      <p:sp>
        <p:nvSpPr>
          <p:cNvPr id="7" name="Rectangle 6"/>
          <p:cNvSpPr/>
          <p:nvPr/>
        </p:nvSpPr>
        <p:spPr>
          <a:xfrm>
            <a:off x="1238819" y="4571627"/>
            <a:ext cx="1891626" cy="43030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type (16bit)</a:t>
            </a:r>
            <a:endParaRPr lang="en-US" dirty="0"/>
          </a:p>
        </p:txBody>
      </p:sp>
      <p:sp>
        <p:nvSpPr>
          <p:cNvPr id="8" name="Rectangle 7"/>
          <p:cNvSpPr/>
          <p:nvPr/>
        </p:nvSpPr>
        <p:spPr>
          <a:xfrm>
            <a:off x="3130445" y="4571626"/>
            <a:ext cx="1891626" cy="43030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msglen</a:t>
            </a:r>
            <a:r>
              <a:rPr lang="en-US" dirty="0" smtClean="0"/>
              <a:t> (16bit)</a:t>
            </a:r>
            <a:endParaRPr lang="en-US" dirty="0"/>
          </a:p>
        </p:txBody>
      </p:sp>
      <p:sp>
        <p:nvSpPr>
          <p:cNvPr id="9" name="Rectangle 8"/>
          <p:cNvSpPr/>
          <p:nvPr/>
        </p:nvSpPr>
        <p:spPr>
          <a:xfrm>
            <a:off x="1238819" y="5002740"/>
            <a:ext cx="3783252" cy="104268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message (</a:t>
            </a:r>
            <a:r>
              <a:rPr lang="en-US" dirty="0" err="1" smtClean="0"/>
              <a:t>msglen</a:t>
            </a:r>
            <a:r>
              <a:rPr lang="en-US" dirty="0" smtClean="0"/>
              <a:t> byte)</a:t>
            </a:r>
            <a:endParaRPr lang="en-US" dirty="0"/>
          </a:p>
        </p:txBody>
      </p:sp>
      <p:sp>
        <p:nvSpPr>
          <p:cNvPr id="10" name="TextBox 9"/>
          <p:cNvSpPr txBox="1"/>
          <p:nvPr/>
        </p:nvSpPr>
        <p:spPr>
          <a:xfrm>
            <a:off x="6463528" y="4711472"/>
            <a:ext cx="1721224" cy="1200329"/>
          </a:xfrm>
          <a:prstGeom prst="rect">
            <a:avLst/>
          </a:prstGeom>
          <a:noFill/>
        </p:spPr>
        <p:txBody>
          <a:bodyPr wrap="square" rtlCol="0">
            <a:spAutoFit/>
          </a:bodyPr>
          <a:lstStyle/>
          <a:p>
            <a:r>
              <a:rPr lang="en-US" dirty="0" smtClean="0"/>
              <a:t>type </a:t>
            </a:r>
          </a:p>
          <a:p>
            <a:r>
              <a:rPr lang="en-US" dirty="0"/>
              <a:t> </a:t>
            </a:r>
            <a:r>
              <a:rPr lang="en-US" dirty="0" smtClean="0"/>
              <a:t> 0 : </a:t>
            </a:r>
            <a:r>
              <a:rPr lang="ja-JP" altLang="en-US" dirty="0" smtClean="0"/>
              <a:t>ズン</a:t>
            </a:r>
          </a:p>
          <a:p>
            <a:r>
              <a:rPr lang="en-US" dirty="0" smtClean="0"/>
              <a:t>  1 : </a:t>
            </a:r>
            <a:r>
              <a:rPr lang="ja-JP" altLang="en-US" dirty="0" smtClean="0"/>
              <a:t>ドコ</a:t>
            </a:r>
            <a:endParaRPr lang="en-US" dirty="0" smtClean="0"/>
          </a:p>
          <a:p>
            <a:r>
              <a:rPr lang="en-US" dirty="0"/>
              <a:t> </a:t>
            </a:r>
            <a:r>
              <a:rPr lang="en-US" dirty="0" smtClean="0"/>
              <a:t> 2 : </a:t>
            </a:r>
            <a:r>
              <a:rPr lang="ja-JP" altLang="en-US" dirty="0" smtClean="0"/>
              <a:t>キヨシ</a:t>
            </a:r>
          </a:p>
        </p:txBody>
      </p:sp>
    </p:spTree>
    <p:extLst>
      <p:ext uri="{BB962C8B-B14F-4D97-AF65-F5344CB8AC3E}">
        <p14:creationId xmlns:p14="http://schemas.microsoft.com/office/powerpoint/2010/main" val="51872185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内容</a:t>
            </a:r>
            <a:endParaRPr lang="en-US" dirty="0"/>
          </a:p>
        </p:txBody>
      </p:sp>
      <p:sp>
        <p:nvSpPr>
          <p:cNvPr id="3" name="Content Placeholder 2"/>
          <p:cNvSpPr>
            <a:spLocks noGrp="1"/>
          </p:cNvSpPr>
          <p:nvPr>
            <p:ph idx="1"/>
          </p:nvPr>
        </p:nvSpPr>
        <p:spPr>
          <a:xfrm>
            <a:off x="139700" y="1181100"/>
            <a:ext cx="8877299" cy="2457375"/>
          </a:xfrm>
        </p:spPr>
        <p:txBody>
          <a:bodyPr>
            <a:normAutofit/>
          </a:bodyPr>
          <a:lstStyle/>
          <a:p>
            <a:r>
              <a:rPr lang="ja-JP" altLang="en-US" dirty="0" smtClean="0"/>
              <a:t>デモ用にこのプロトコルで通信するサーバを用意</a:t>
            </a:r>
            <a:br>
              <a:rPr lang="ja-JP" altLang="en-US" dirty="0" smtClean="0"/>
            </a:br>
            <a:endParaRPr lang="ja-JP" altLang="en-US" dirty="0" smtClean="0"/>
          </a:p>
          <a:p>
            <a:r>
              <a:rPr lang="ja-JP" altLang="en-US" dirty="0" smtClean="0"/>
              <a:t>サーバ側で別のプロセスで</a:t>
            </a:r>
            <a:r>
              <a:rPr lang="en-US" altLang="ja-JP" dirty="0" smtClean="0"/>
              <a:t>”</a:t>
            </a:r>
            <a:r>
              <a:rPr lang="ja-JP" altLang="en-US" dirty="0" smtClean="0"/>
              <a:t>キヨシ</a:t>
            </a:r>
            <a:r>
              <a:rPr lang="en-US" altLang="ja-JP" dirty="0" smtClean="0"/>
              <a:t>”</a:t>
            </a:r>
            <a:r>
              <a:rPr lang="ja-JP" altLang="en-US" dirty="0" smtClean="0"/>
              <a:t>を当てた端末を表示</a:t>
            </a: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55</a:t>
            </a:fld>
            <a:endParaRPr lang="en-US"/>
          </a:p>
        </p:txBody>
      </p:sp>
      <p:pic>
        <p:nvPicPr>
          <p:cNvPr id="8" name="Picture 3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4514" y="3759488"/>
            <a:ext cx="1609277" cy="172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534" y="3759488"/>
            <a:ext cx="1609277" cy="172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796286" y="5601063"/>
            <a:ext cx="7498015" cy="461665"/>
          </a:xfrm>
          <a:prstGeom prst="rect">
            <a:avLst/>
          </a:prstGeom>
          <a:noFill/>
        </p:spPr>
        <p:txBody>
          <a:bodyPr wrap="none" rtlCol="0">
            <a:spAutoFit/>
          </a:bodyPr>
          <a:lstStyle/>
          <a:p>
            <a:r>
              <a:rPr lang="en-US" sz="2400" dirty="0" smtClean="0"/>
              <a:t>Client                                                                                  Server</a:t>
            </a:r>
            <a:endParaRPr lang="en-US" sz="2400" dirty="0"/>
          </a:p>
        </p:txBody>
      </p:sp>
      <p:cxnSp>
        <p:nvCxnSpPr>
          <p:cNvPr id="16" name="Straight Arrow Connector 15"/>
          <p:cNvCxnSpPr/>
          <p:nvPr/>
        </p:nvCxnSpPr>
        <p:spPr>
          <a:xfrm>
            <a:off x="2295491" y="4951239"/>
            <a:ext cx="4549140" cy="0"/>
          </a:xfrm>
          <a:prstGeom prst="straightConnector1">
            <a:avLst/>
          </a:prstGeom>
          <a:ln w="444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979380" y="4456924"/>
            <a:ext cx="2906565" cy="461665"/>
          </a:xfrm>
          <a:prstGeom prst="rect">
            <a:avLst/>
          </a:prstGeom>
          <a:noFill/>
        </p:spPr>
        <p:txBody>
          <a:bodyPr wrap="none" rtlCol="0">
            <a:spAutoFit/>
          </a:bodyPr>
          <a:lstStyle/>
          <a:p>
            <a:r>
              <a:rPr lang="ja-JP" altLang="en-US" sz="2400" dirty="0" smtClean="0"/>
              <a:t>ズン、ドコ、</a:t>
            </a:r>
            <a:r>
              <a:rPr lang="ja-JP" altLang="en-US" sz="2400" smtClean="0"/>
              <a:t>ズン、ドコ</a:t>
            </a:r>
            <a:endParaRPr lang="ja-JP" altLang="en-US" sz="2400" dirty="0" smtClean="0"/>
          </a:p>
        </p:txBody>
      </p:sp>
      <p:sp>
        <p:nvSpPr>
          <p:cNvPr id="21" name="Rounded Rectangular Callout 20"/>
          <p:cNvSpPr/>
          <p:nvPr/>
        </p:nvSpPr>
        <p:spPr>
          <a:xfrm>
            <a:off x="3827711" y="5511671"/>
            <a:ext cx="2617470" cy="450734"/>
          </a:xfrm>
          <a:prstGeom prst="wedgeRoundRectCallout">
            <a:avLst>
              <a:gd name="adj1" fmla="val 59516"/>
              <a:gd name="adj2" fmla="val -11191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mtClean="0"/>
              <a:t>ここで観測</a:t>
            </a:r>
            <a:endParaRPr lang="en-US" dirty="0"/>
          </a:p>
        </p:txBody>
      </p:sp>
    </p:spTree>
    <p:extLst>
      <p:ext uri="{BB962C8B-B14F-4D97-AF65-F5344CB8AC3E}">
        <p14:creationId xmlns:p14="http://schemas.microsoft.com/office/powerpoint/2010/main" val="114650435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内容</a:t>
            </a:r>
            <a:endParaRPr lang="en-US" dirty="0"/>
          </a:p>
        </p:txBody>
      </p:sp>
      <p:sp>
        <p:nvSpPr>
          <p:cNvPr id="3" name="Content Placeholder 2"/>
          <p:cNvSpPr>
            <a:spLocks noGrp="1"/>
          </p:cNvSpPr>
          <p:nvPr>
            <p:ph idx="1"/>
          </p:nvPr>
        </p:nvSpPr>
        <p:spPr/>
        <p:txBody>
          <a:bodyPr/>
          <a:lstStyle/>
          <a:p>
            <a:endParaRPr lang="en-US" altLang="ja-JP" dirty="0" smtClean="0"/>
          </a:p>
          <a:p>
            <a:r>
              <a:rPr lang="ja-JP" altLang="en-US" dirty="0" smtClean="0"/>
              <a:t>あらかじめパケットをキャプチャ</a:t>
            </a:r>
            <a:r>
              <a:rPr lang="en-US" altLang="ja-JP" dirty="0" smtClean="0"/>
              <a:t>, </a:t>
            </a:r>
            <a:r>
              <a:rPr lang="en-US" altLang="ja-JP" dirty="0" err="1" smtClean="0"/>
              <a:t>pcapng</a:t>
            </a:r>
            <a:r>
              <a:rPr lang="ja-JP" altLang="en-US" dirty="0" smtClean="0"/>
              <a:t>で保存</a:t>
            </a:r>
          </a:p>
          <a:p>
            <a:endParaRPr lang="en-US" altLang="ja-JP" dirty="0" smtClean="0"/>
          </a:p>
          <a:p>
            <a:r>
              <a:rPr lang="ja-JP" altLang="en-US" dirty="0" smtClean="0"/>
              <a:t>そのパケットを解析して、</a:t>
            </a:r>
            <a:r>
              <a:rPr lang="en-US" altLang="ja-JP" dirty="0" smtClean="0"/>
              <a:t/>
            </a:r>
            <a:br>
              <a:rPr lang="en-US" altLang="ja-JP" dirty="0" smtClean="0"/>
            </a:br>
            <a:r>
              <a:rPr lang="en-US" altLang="ja-JP" dirty="0" smtClean="0"/>
              <a:t>  </a:t>
            </a:r>
            <a:r>
              <a:rPr lang="ja-JP" altLang="en-US" dirty="0" smtClean="0"/>
              <a:t>キヨシを当てているホストを羅列する</a:t>
            </a:r>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56</a:t>
            </a:fld>
            <a:endParaRPr lang="en-US"/>
          </a:p>
        </p:txBody>
      </p:sp>
    </p:spTree>
    <p:extLst>
      <p:ext uri="{BB962C8B-B14F-4D97-AF65-F5344CB8AC3E}">
        <p14:creationId xmlns:p14="http://schemas.microsoft.com/office/powerpoint/2010/main" val="147122166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準備</a:t>
            </a:r>
            <a:endParaRPr lang="en-US" dirty="0"/>
          </a:p>
        </p:txBody>
      </p:sp>
      <p:sp>
        <p:nvSpPr>
          <p:cNvPr id="3" name="Content Placeholder 2"/>
          <p:cNvSpPr>
            <a:spLocks noGrp="1"/>
          </p:cNvSpPr>
          <p:nvPr>
            <p:ph idx="1"/>
          </p:nvPr>
        </p:nvSpPr>
        <p:spPr/>
        <p:txBody>
          <a:bodyPr/>
          <a:lstStyle/>
          <a:p>
            <a:r>
              <a:rPr lang="en-US" dirty="0" err="1" smtClean="0"/>
              <a:t>pgen</a:t>
            </a:r>
            <a:r>
              <a:rPr lang="en-US" dirty="0" smtClean="0"/>
              <a:t>::</a:t>
            </a:r>
            <a:r>
              <a:rPr lang="en-US" dirty="0" err="1" smtClean="0"/>
              <a:t>zundoko</a:t>
            </a:r>
            <a:r>
              <a:rPr lang="ja-JP" altLang="en-US" dirty="0" smtClean="0"/>
              <a:t>パケットクラスの実装</a:t>
            </a:r>
            <a:endParaRPr lang="en-US" altLang="ja-JP" dirty="0" smtClean="0"/>
          </a:p>
          <a:p>
            <a:pPr lvl="1"/>
            <a:r>
              <a:rPr lang="ja-JP" altLang="en-US" dirty="0" smtClean="0"/>
              <a:t>要するに</a:t>
            </a:r>
            <a:r>
              <a:rPr lang="en-US" dirty="0" err="1" smtClean="0"/>
              <a:t>pgen</a:t>
            </a:r>
            <a:r>
              <a:rPr lang="en-US" dirty="0" smtClean="0"/>
              <a:t>::</a:t>
            </a:r>
            <a:r>
              <a:rPr lang="en-US" dirty="0" err="1" smtClean="0"/>
              <a:t>zundoko_header</a:t>
            </a:r>
            <a:r>
              <a:rPr lang="ja-JP" altLang="en-US" dirty="0" smtClean="0"/>
              <a:t>クラスの実装</a:t>
            </a:r>
          </a:p>
          <a:p>
            <a:pPr marL="365760" indent="-457200"/>
            <a:endParaRPr lang="ja-JP" altLang="en-US" dirty="0" smtClean="0"/>
          </a:p>
          <a:p>
            <a:r>
              <a:rPr lang="ja-JP" altLang="en-US" dirty="0" smtClean="0"/>
              <a:t>サーバクライアントの設計実装</a:t>
            </a:r>
            <a:r>
              <a:rPr lang="en-US" altLang="ja-JP" dirty="0" smtClean="0"/>
              <a:t>  (</a:t>
            </a:r>
            <a:r>
              <a:rPr lang="ja-JP" altLang="en-US" dirty="0" smtClean="0"/>
              <a:t>省略</a:t>
            </a:r>
            <a:r>
              <a:rPr lang="en-US" altLang="ja-JP" dirty="0" smtClean="0"/>
              <a:t>)</a:t>
            </a:r>
            <a:endParaRPr lang="ja-JP" altLang="en-US" dirty="0" smtClean="0"/>
          </a:p>
          <a:p>
            <a:endParaRPr lang="ja-JP" altLang="en-US" dirty="0"/>
          </a:p>
          <a:p>
            <a:r>
              <a:rPr lang="ja-JP" altLang="en-US" dirty="0" smtClean="0"/>
              <a:t>解析するスクリプトを</a:t>
            </a:r>
            <a:r>
              <a:rPr lang="en-US" altLang="ja-JP" dirty="0" smtClean="0"/>
              <a:t>LibPGEN</a:t>
            </a:r>
            <a:r>
              <a:rPr lang="ja-JP" altLang="en-US" dirty="0" smtClean="0"/>
              <a:t>を使って作成</a:t>
            </a: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57</a:t>
            </a:fld>
            <a:endParaRPr lang="en-US"/>
          </a:p>
        </p:txBody>
      </p:sp>
    </p:spTree>
    <p:extLst>
      <p:ext uri="{BB962C8B-B14F-4D97-AF65-F5344CB8AC3E}">
        <p14:creationId xmlns:p14="http://schemas.microsoft.com/office/powerpoint/2010/main" val="1509164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準備</a:t>
            </a: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58</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2680" y="1089660"/>
            <a:ext cx="6148533" cy="5116830"/>
          </a:xfrm>
          <a:prstGeom prst="rect">
            <a:avLst/>
          </a:prstGeom>
        </p:spPr>
      </p:pic>
      <p:sp>
        <p:nvSpPr>
          <p:cNvPr id="3" name="Content Placeholder 2"/>
          <p:cNvSpPr>
            <a:spLocks noGrp="1"/>
          </p:cNvSpPr>
          <p:nvPr>
            <p:ph idx="1"/>
          </p:nvPr>
        </p:nvSpPr>
        <p:spPr>
          <a:xfrm>
            <a:off x="4983480" y="4937760"/>
            <a:ext cx="4033519" cy="1268730"/>
          </a:xfrm>
        </p:spPr>
        <p:txBody>
          <a:bodyPr/>
          <a:lstStyle/>
          <a:p>
            <a:pPr marL="0" indent="0">
              <a:buNone/>
            </a:pPr>
            <a:r>
              <a:rPr lang="en-US" dirty="0" smtClean="0"/>
              <a:t>KIYOSHI</a:t>
            </a:r>
            <a:r>
              <a:rPr lang="ja-JP" altLang="en-US" dirty="0" smtClean="0"/>
              <a:t>を当てた端末を　</a:t>
            </a:r>
            <a:r>
              <a:rPr lang="en-US" altLang="ja-JP" dirty="0"/>
              <a:t/>
            </a:r>
            <a:br>
              <a:rPr lang="en-US" altLang="ja-JP" dirty="0"/>
            </a:br>
            <a:r>
              <a:rPr lang="en-US" altLang="ja-JP" dirty="0" smtClean="0"/>
              <a:t> </a:t>
            </a:r>
            <a:r>
              <a:rPr lang="ja-JP" altLang="en-US" dirty="0" smtClean="0"/>
              <a:t>表示するスクリプト</a:t>
            </a:r>
            <a:endParaRPr lang="en-US" altLang="ja-JP" dirty="0" smtClean="0"/>
          </a:p>
        </p:txBody>
      </p:sp>
    </p:spTree>
    <p:extLst>
      <p:ext uri="{BB962C8B-B14F-4D97-AF65-F5344CB8AC3E}">
        <p14:creationId xmlns:p14="http://schemas.microsoft.com/office/powerpoint/2010/main" val="148992813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pgen</a:t>
            </a:r>
            <a:r>
              <a:rPr lang="en-US" dirty="0" smtClean="0"/>
              <a:t>::</a:t>
            </a:r>
            <a:r>
              <a:rPr lang="en-US" dirty="0" err="1" smtClean="0"/>
              <a:t>zundoko_header</a:t>
            </a:r>
            <a:r>
              <a:rPr lang="ja-JP" altLang="en-US" dirty="0" smtClean="0"/>
              <a:t>クラス</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6770" y="1232325"/>
            <a:ext cx="7334250" cy="4894780"/>
          </a:xfrm>
        </p:spPr>
      </p:pic>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59</a:t>
            </a:fld>
            <a:endParaRPr lang="en-US"/>
          </a:p>
        </p:txBody>
      </p:sp>
    </p:spTree>
    <p:extLst>
      <p:ext uri="{BB962C8B-B14F-4D97-AF65-F5344CB8AC3E}">
        <p14:creationId xmlns:p14="http://schemas.microsoft.com/office/powerpoint/2010/main" val="12667687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altLang="ja-JP" dirty="0" smtClean="0">
                <a:solidFill>
                  <a:schemeClr val="accent2"/>
                </a:solidFill>
              </a:rPr>
              <a:t>LibPGEN</a:t>
            </a:r>
            <a:endParaRPr lang="ja-JP" altLang="en-US" dirty="0" smtClean="0">
              <a:solidFill>
                <a:schemeClr val="accent2"/>
              </a:solidFill>
            </a:endParaRPr>
          </a:p>
          <a:p>
            <a:pPr lvl="1"/>
            <a:r>
              <a:rPr lang="en-US" altLang="ja-JP" dirty="0" smtClean="0">
                <a:solidFill>
                  <a:schemeClr val="accent2"/>
                </a:solidFill>
              </a:rPr>
              <a:t>LibPGEN</a:t>
            </a:r>
            <a:r>
              <a:rPr lang="ja-JP" altLang="en-US" dirty="0" smtClean="0">
                <a:solidFill>
                  <a:schemeClr val="accent2"/>
                </a:solidFill>
              </a:rPr>
              <a:t>とは、その設計は</a:t>
            </a:r>
            <a:endParaRPr lang="en-US" altLang="ja-JP" dirty="0" smtClean="0">
              <a:solidFill>
                <a:schemeClr val="accent2"/>
              </a:solidFill>
            </a:endParaRPr>
          </a:p>
          <a:p>
            <a:pPr lvl="1"/>
            <a:r>
              <a:rPr lang="ja-JP" altLang="en-US" dirty="0" smtClean="0"/>
              <a:t>簡単に使う</a:t>
            </a:r>
          </a:p>
          <a:p>
            <a:pPr lvl="1"/>
            <a:r>
              <a:rPr lang="ja-JP" altLang="en-US" dirty="0" smtClean="0"/>
              <a:t>拡張性</a:t>
            </a:r>
            <a:endParaRPr lang="en-US" altLang="ja-JP" dirty="0" smtClean="0"/>
          </a:p>
          <a:p>
            <a:r>
              <a:rPr lang="ja-JP" altLang="en-US" dirty="0" smtClean="0"/>
              <a:t>少しがっつり使う</a:t>
            </a:r>
            <a:endParaRPr lang="en-US" altLang="ja-JP" dirty="0" smtClean="0"/>
          </a:p>
          <a:p>
            <a:pPr lvl="1"/>
            <a:r>
              <a:rPr lang="ja-JP" altLang="en-US" dirty="0" smtClean="0"/>
              <a:t>新た</a:t>
            </a:r>
            <a:r>
              <a:rPr lang="ja-JP" altLang="en-US" dirty="0"/>
              <a:t>なプロトコルに関するパケット解析</a:t>
            </a:r>
            <a:endParaRPr lang="en-US" altLang="ja-JP" dirty="0" smtClean="0"/>
          </a:p>
          <a:p>
            <a:r>
              <a:rPr lang="ja-JP" altLang="en-US" dirty="0" smtClean="0"/>
              <a:t>今後</a:t>
            </a:r>
            <a:r>
              <a:rPr lang="ja-JP" altLang="en-US" dirty="0"/>
              <a:t>の</a:t>
            </a:r>
            <a:r>
              <a:rPr lang="ja-JP" altLang="en-US" dirty="0" smtClean="0"/>
              <a:t>展開と総まとめ</a:t>
            </a:r>
            <a:endParaRPr lang="en-US" altLang="ja-JP" dirty="0" smtClean="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6</a:t>
            </a:fld>
            <a:endParaRPr lang="en-US"/>
          </a:p>
        </p:txBody>
      </p:sp>
    </p:spTree>
    <p:extLst>
      <p:ext uri="{BB962C8B-B14F-4D97-AF65-F5344CB8AC3E}">
        <p14:creationId xmlns:p14="http://schemas.microsoft.com/office/powerpoint/2010/main" val="17560934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pgen</a:t>
            </a:r>
            <a:r>
              <a:rPr lang="en-US" dirty="0" smtClean="0"/>
              <a:t>::</a:t>
            </a:r>
            <a:r>
              <a:rPr lang="en-US" dirty="0" err="1" smtClean="0"/>
              <a:t>zundoko</a:t>
            </a:r>
            <a:r>
              <a:rPr lang="ja-JP" altLang="en-US" dirty="0" smtClean="0"/>
              <a:t>パケットクラス</a:t>
            </a:r>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9890" y="1056469"/>
            <a:ext cx="5518150" cy="5246492"/>
          </a:xfrm>
        </p:spPr>
      </p:pic>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60</a:t>
            </a:fld>
            <a:endParaRPr lang="en-US"/>
          </a:p>
        </p:txBody>
      </p:sp>
    </p:spTree>
    <p:extLst>
      <p:ext uri="{BB962C8B-B14F-4D97-AF65-F5344CB8AC3E}">
        <p14:creationId xmlns:p14="http://schemas.microsoft.com/office/powerpoint/2010/main" val="32624234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pgen</a:t>
            </a:r>
            <a:r>
              <a:rPr lang="en-US" dirty="0" smtClean="0"/>
              <a:t>::</a:t>
            </a:r>
            <a:r>
              <a:rPr lang="en-US" dirty="0" err="1" smtClean="0"/>
              <a:t>zundoko_header</a:t>
            </a:r>
            <a:r>
              <a:rPr lang="en-US" dirty="0" smtClean="0"/>
              <a:t>::read()</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716" y="1262538"/>
            <a:ext cx="8141073" cy="4902471"/>
          </a:xfrm>
        </p:spPr>
      </p:pic>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61</a:t>
            </a:fld>
            <a:endParaRPr lang="en-US"/>
          </a:p>
        </p:txBody>
      </p:sp>
      <p:sp>
        <p:nvSpPr>
          <p:cNvPr id="3" name="Rectangle 2"/>
          <p:cNvSpPr/>
          <p:nvPr/>
        </p:nvSpPr>
        <p:spPr>
          <a:xfrm>
            <a:off x="5745314" y="5457123"/>
            <a:ext cx="3398686" cy="707886"/>
          </a:xfrm>
          <a:prstGeom prst="rect">
            <a:avLst/>
          </a:prstGeom>
          <a:noFill/>
        </p:spPr>
        <p:txBody>
          <a:bodyPr wrap="none" lIns="91440" tIns="45720" rIns="91440" bIns="45720">
            <a:spAutoFit/>
          </a:bodyPr>
          <a:lstStyle/>
          <a:p>
            <a:pPr algn="ctr"/>
            <a:r>
              <a:rPr lang="ja-JP" altLang="en-US" sz="2000" b="0" cap="none" spc="0" dirty="0" smtClean="0">
                <a:ln w="0"/>
                <a:solidFill>
                  <a:srgbClr val="C00000"/>
                </a:solidFill>
                <a:effectLst>
                  <a:outerShdw blurRad="38100" dist="25400" dir="5400000" algn="ctr" rotWithShape="0">
                    <a:srgbClr val="6E747A">
                      <a:alpha val="43000"/>
                    </a:srgbClr>
                  </a:outerShdw>
                </a:effectLst>
              </a:rPr>
              <a:t>←この辺にバグがありました。</a:t>
            </a:r>
          </a:p>
          <a:p>
            <a:pPr algn="ctr"/>
            <a:r>
              <a:rPr lang="ja-JP" altLang="en-US" sz="2000" b="0" cap="none" spc="0" dirty="0" smtClean="0">
                <a:ln w="0"/>
                <a:solidFill>
                  <a:srgbClr val="C00000"/>
                </a:solidFill>
                <a:effectLst>
                  <a:outerShdw blurRad="38100" dist="25400" dir="5400000" algn="ctr" rotWithShape="0">
                    <a:srgbClr val="6E747A">
                      <a:alpha val="43000"/>
                    </a:srgbClr>
                  </a:outerShdw>
                </a:effectLst>
              </a:rPr>
              <a:t>ごめんなさい。</a:t>
            </a:r>
            <a:endParaRPr lang="en-US" altLang="ja-JP" sz="2000" b="0" cap="none" spc="0" dirty="0">
              <a:ln w="0"/>
              <a:solidFill>
                <a:srgbClr val="C00000"/>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88562745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pgen</a:t>
            </a:r>
            <a:r>
              <a:rPr lang="en-US" dirty="0" smtClean="0"/>
              <a:t>::</a:t>
            </a:r>
            <a:r>
              <a:rPr lang="en-US" dirty="0" err="1" smtClean="0"/>
              <a:t>zundoko_header</a:t>
            </a:r>
            <a:r>
              <a:rPr lang="en-US" dirty="0" smtClean="0"/>
              <a:t>::write()</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946" y="1327308"/>
            <a:ext cx="8322884" cy="4650581"/>
          </a:xfrm>
        </p:spPr>
      </p:pic>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62</a:t>
            </a:fld>
            <a:endParaRPr lang="en-US"/>
          </a:p>
        </p:txBody>
      </p:sp>
    </p:spTree>
    <p:extLst>
      <p:ext uri="{BB962C8B-B14F-4D97-AF65-F5344CB8AC3E}">
        <p14:creationId xmlns:p14="http://schemas.microsoft.com/office/powerpoint/2010/main" val="70499499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実験中</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2761" y="1066800"/>
            <a:ext cx="6750050" cy="5062538"/>
          </a:xfrm>
        </p:spPr>
      </p:pic>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63</a:t>
            </a:fld>
            <a:endParaRPr lang="en-US"/>
          </a:p>
        </p:txBody>
      </p:sp>
    </p:spTree>
    <p:extLst>
      <p:ext uri="{BB962C8B-B14F-4D97-AF65-F5344CB8AC3E}">
        <p14:creationId xmlns:p14="http://schemas.microsoft.com/office/powerpoint/2010/main" val="160598050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実験中</a:t>
            </a:r>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8320" y="1066800"/>
            <a:ext cx="8100060" cy="5062538"/>
          </a:xfrm>
        </p:spPr>
      </p:pic>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64</a:t>
            </a:fld>
            <a:endParaRPr lang="en-US"/>
          </a:p>
        </p:txBody>
      </p:sp>
    </p:spTree>
    <p:extLst>
      <p:ext uri="{BB962C8B-B14F-4D97-AF65-F5344CB8AC3E}">
        <p14:creationId xmlns:p14="http://schemas.microsoft.com/office/powerpoint/2010/main" val="143205403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実行結果</a:t>
            </a:r>
            <a:endParaRPr lang="en-US" dirty="0"/>
          </a:p>
        </p:txBody>
      </p:sp>
      <p:sp>
        <p:nvSpPr>
          <p:cNvPr id="3" name="Content Placeholder 2"/>
          <p:cNvSpPr>
            <a:spLocks noGrp="1"/>
          </p:cNvSpPr>
          <p:nvPr>
            <p:ph idx="1"/>
          </p:nvPr>
        </p:nvSpPr>
        <p:spPr/>
        <p:txBody>
          <a:bodyPr/>
          <a:lstStyle/>
          <a:p>
            <a:r>
              <a:rPr lang="ja-JP" altLang="en-US" dirty="0" smtClean="0"/>
              <a:t>以下の</a:t>
            </a:r>
            <a:r>
              <a:rPr lang="en-US" altLang="ja-JP" dirty="0" smtClean="0"/>
              <a:t>2</a:t>
            </a:r>
            <a:r>
              <a:rPr lang="ja-JP" altLang="en-US" dirty="0" smtClean="0"/>
              <a:t>つの端末が</a:t>
            </a:r>
            <a:r>
              <a:rPr lang="en-US" altLang="ja-JP" dirty="0" smtClean="0"/>
              <a:t>KIYOSHI</a:t>
            </a:r>
            <a:r>
              <a:rPr lang="ja-JP" altLang="en-US" dirty="0" smtClean="0"/>
              <a:t>を当てたらしい。</a:t>
            </a:r>
          </a:p>
          <a:p>
            <a:endParaRPr lang="ja-JP" altLang="en-US" dirty="0"/>
          </a:p>
          <a:p>
            <a:endParaRPr lang="ja-JP" altLang="en-US" dirty="0" smtClean="0"/>
          </a:p>
          <a:p>
            <a:endParaRPr lang="ja-JP" altLang="en-US" dirty="0"/>
          </a:p>
          <a:p>
            <a:endParaRPr lang="ja-JP" altLang="en-US" dirty="0" smtClean="0"/>
          </a:p>
          <a:p>
            <a:endParaRPr lang="ja-JP" altLang="en-US" dirty="0"/>
          </a:p>
          <a:p>
            <a:r>
              <a:rPr lang="ja-JP" altLang="en-US" dirty="0" smtClean="0"/>
              <a:t>本題はここじゃ無い</a:t>
            </a:r>
          </a:p>
          <a:p>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65</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0299" y="1939824"/>
            <a:ext cx="6415965" cy="2083535"/>
          </a:xfrm>
          <a:prstGeom prst="rect">
            <a:avLst/>
          </a:prstGeom>
        </p:spPr>
      </p:pic>
    </p:spTree>
    <p:extLst>
      <p:ext uri="{BB962C8B-B14F-4D97-AF65-F5344CB8AC3E}">
        <p14:creationId xmlns:p14="http://schemas.microsoft.com/office/powerpoint/2010/main" val="168592378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まとめ</a:t>
            </a:r>
            <a:endParaRPr lang="en-US" dirty="0"/>
          </a:p>
        </p:txBody>
      </p:sp>
      <p:sp>
        <p:nvSpPr>
          <p:cNvPr id="3" name="Content Placeholder 2"/>
          <p:cNvSpPr>
            <a:spLocks noGrp="1"/>
          </p:cNvSpPr>
          <p:nvPr>
            <p:ph idx="1"/>
          </p:nvPr>
        </p:nvSpPr>
        <p:spPr/>
        <p:txBody>
          <a:bodyPr/>
          <a:lstStyle/>
          <a:p>
            <a:endParaRPr lang="ja-JP" altLang="en-US" dirty="0" smtClean="0"/>
          </a:p>
          <a:p>
            <a:r>
              <a:rPr lang="ja-JP" altLang="en-US" dirty="0" smtClean="0">
                <a:solidFill>
                  <a:srgbClr val="C00000"/>
                </a:solidFill>
              </a:rPr>
              <a:t>新たなプロトコル</a:t>
            </a:r>
            <a:r>
              <a:rPr lang="ja-JP" altLang="en-US" dirty="0" smtClean="0"/>
              <a:t>の解析が</a:t>
            </a:r>
            <a:r>
              <a:rPr lang="ja-JP" altLang="en-US" dirty="0" smtClean="0">
                <a:solidFill>
                  <a:srgbClr val="C00000"/>
                </a:solidFill>
              </a:rPr>
              <a:t>簡単</a:t>
            </a:r>
            <a:r>
              <a:rPr lang="ja-JP" altLang="en-US" dirty="0" smtClean="0"/>
              <a:t>にできる</a:t>
            </a:r>
          </a:p>
          <a:p>
            <a:endParaRPr lang="ja-JP" altLang="en-US" dirty="0" smtClean="0"/>
          </a:p>
          <a:p>
            <a:r>
              <a:rPr lang="ja-JP" altLang="en-US" dirty="0" smtClean="0"/>
              <a:t>くだらない</a:t>
            </a:r>
            <a:r>
              <a:rPr lang="en-US" altLang="ja-JP" dirty="0" smtClean="0"/>
              <a:t>? </a:t>
            </a:r>
            <a:r>
              <a:rPr lang="ja-JP" altLang="en-US" dirty="0" smtClean="0"/>
              <a:t>いや楽しい。</a:t>
            </a:r>
          </a:p>
          <a:p>
            <a:endParaRPr lang="ja-JP" alt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66</a:t>
            </a:fld>
            <a:endParaRPr lang="en-US"/>
          </a:p>
        </p:txBody>
      </p:sp>
    </p:spTree>
    <p:extLst>
      <p:ext uri="{BB962C8B-B14F-4D97-AF65-F5344CB8AC3E}">
        <p14:creationId xmlns:p14="http://schemas.microsoft.com/office/powerpoint/2010/main" val="149840313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altLang="ja-JP" dirty="0" smtClean="0"/>
              <a:t>LibPGEN</a:t>
            </a:r>
            <a:endParaRPr lang="ja-JP" altLang="en-US" dirty="0" smtClean="0"/>
          </a:p>
          <a:p>
            <a:pPr lvl="1"/>
            <a:r>
              <a:rPr lang="en-US" altLang="ja-JP" dirty="0" smtClean="0"/>
              <a:t>LibPGEN</a:t>
            </a:r>
            <a:r>
              <a:rPr lang="ja-JP" altLang="en-US" dirty="0" smtClean="0"/>
              <a:t>とは、その設計は</a:t>
            </a:r>
            <a:endParaRPr lang="en-US" altLang="ja-JP" dirty="0" smtClean="0"/>
          </a:p>
          <a:p>
            <a:pPr lvl="1"/>
            <a:r>
              <a:rPr lang="ja-JP" altLang="en-US" dirty="0" smtClean="0"/>
              <a:t>簡単に使う</a:t>
            </a:r>
          </a:p>
          <a:p>
            <a:pPr lvl="1"/>
            <a:r>
              <a:rPr lang="ja-JP" altLang="en-US" dirty="0" smtClean="0"/>
              <a:t>拡張性 </a:t>
            </a:r>
            <a:endParaRPr lang="en-US" altLang="ja-JP" dirty="0" smtClean="0"/>
          </a:p>
          <a:p>
            <a:r>
              <a:rPr lang="ja-JP" altLang="en-US" dirty="0" smtClean="0"/>
              <a:t>少しがっつり使う</a:t>
            </a:r>
            <a:endParaRPr lang="en-US" altLang="ja-JP" dirty="0" smtClean="0"/>
          </a:p>
          <a:p>
            <a:pPr lvl="1"/>
            <a:r>
              <a:rPr lang="ja-JP" altLang="en-US" dirty="0" smtClean="0"/>
              <a:t>新た</a:t>
            </a:r>
            <a:r>
              <a:rPr lang="ja-JP" altLang="en-US" dirty="0"/>
              <a:t>なプロトコルに関するパケット解析</a:t>
            </a:r>
            <a:endParaRPr lang="en-US" altLang="ja-JP" dirty="0" smtClean="0"/>
          </a:p>
          <a:p>
            <a:r>
              <a:rPr lang="ja-JP" altLang="en-US" dirty="0" smtClean="0">
                <a:solidFill>
                  <a:schemeClr val="accent2"/>
                </a:solidFill>
              </a:rPr>
              <a:t>今後</a:t>
            </a:r>
            <a:r>
              <a:rPr lang="ja-JP" altLang="en-US" dirty="0">
                <a:solidFill>
                  <a:schemeClr val="accent2"/>
                </a:solidFill>
              </a:rPr>
              <a:t>の</a:t>
            </a:r>
            <a:r>
              <a:rPr lang="ja-JP" altLang="en-US" dirty="0" smtClean="0">
                <a:solidFill>
                  <a:schemeClr val="accent2"/>
                </a:solidFill>
              </a:rPr>
              <a:t>展開と総まとめ</a:t>
            </a:r>
            <a:endParaRPr lang="en-US" altLang="ja-JP" dirty="0" smtClean="0">
              <a:solidFill>
                <a:schemeClr val="accent2"/>
              </a:solidFill>
            </a:endParaRPr>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67</a:t>
            </a:fld>
            <a:endParaRPr lang="en-US"/>
          </a:p>
        </p:txBody>
      </p:sp>
    </p:spTree>
    <p:extLst>
      <p:ext uri="{BB962C8B-B14F-4D97-AF65-F5344CB8AC3E}">
        <p14:creationId xmlns:p14="http://schemas.microsoft.com/office/powerpoint/2010/main" val="122477074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今後の展開</a:t>
            </a:r>
            <a:endParaRPr lang="en-US" dirty="0"/>
          </a:p>
        </p:txBody>
      </p:sp>
      <p:sp>
        <p:nvSpPr>
          <p:cNvPr id="3" name="Content Placeholder 2"/>
          <p:cNvSpPr>
            <a:spLocks noGrp="1"/>
          </p:cNvSpPr>
          <p:nvPr>
            <p:ph idx="1"/>
          </p:nvPr>
        </p:nvSpPr>
        <p:spPr/>
        <p:txBody>
          <a:bodyPr/>
          <a:lstStyle/>
          <a:p>
            <a:pPr marL="0" indent="0">
              <a:buNone/>
            </a:pPr>
            <a:endParaRPr lang="ja-JP" altLang="en-US" dirty="0" smtClean="0"/>
          </a:p>
          <a:p>
            <a:r>
              <a:rPr lang="ja-JP" altLang="en-US" dirty="0" smtClean="0"/>
              <a:t>他にもパケットで遊ぶために必要な機能を検討中</a:t>
            </a:r>
          </a:p>
          <a:p>
            <a:pPr lvl="1"/>
            <a:r>
              <a:rPr lang="ja-JP" altLang="en-US" dirty="0" smtClean="0"/>
              <a:t>使う系</a:t>
            </a:r>
          </a:p>
          <a:p>
            <a:pPr lvl="2"/>
            <a:r>
              <a:rPr lang="en-US" dirty="0"/>
              <a:t>ARP</a:t>
            </a:r>
            <a:r>
              <a:rPr lang="ja-JP" altLang="en-US" dirty="0"/>
              <a:t>テーブルの</a:t>
            </a:r>
            <a:r>
              <a:rPr lang="ja-JP" altLang="en-US" dirty="0" smtClean="0"/>
              <a:t>実装</a:t>
            </a:r>
          </a:p>
          <a:p>
            <a:pPr lvl="2"/>
            <a:r>
              <a:rPr lang="en-US" dirty="0" smtClean="0"/>
              <a:t>TCP</a:t>
            </a:r>
            <a:r>
              <a:rPr lang="ja-JP" altLang="en-US" dirty="0" smtClean="0"/>
              <a:t>プロトコルスタックの実装　</a:t>
            </a:r>
            <a:r>
              <a:rPr lang="en-US" altLang="ja-JP" dirty="0" smtClean="0"/>
              <a:t>    </a:t>
            </a:r>
            <a:r>
              <a:rPr lang="ja-JP" altLang="en-US" dirty="0" smtClean="0"/>
              <a:t>←</a:t>
            </a:r>
            <a:endParaRPr lang="en-US" dirty="0" smtClean="0"/>
          </a:p>
          <a:p>
            <a:pPr lvl="2"/>
            <a:r>
              <a:rPr lang="ja-JP" altLang="en-US" dirty="0" smtClean="0"/>
              <a:t>ルータの実装　　　</a:t>
            </a:r>
            <a:r>
              <a:rPr lang="en-US" altLang="ja-JP" dirty="0" smtClean="0"/>
              <a:t>                         </a:t>
            </a:r>
            <a:r>
              <a:rPr lang="ja-JP" altLang="en-US" dirty="0" smtClean="0"/>
              <a:t>←</a:t>
            </a:r>
            <a:r>
              <a:rPr lang="en-US" altLang="ja-JP" dirty="0" smtClean="0"/>
              <a:t> </a:t>
            </a:r>
            <a:r>
              <a:rPr lang="ja-JP" altLang="en-US" dirty="0" smtClean="0"/>
              <a:t>絶対この辺楽しい</a:t>
            </a:r>
          </a:p>
          <a:p>
            <a:pPr lvl="1"/>
            <a:r>
              <a:rPr lang="ja-JP" altLang="en-US" dirty="0" smtClean="0"/>
              <a:t>様々なプロトコルのサポート</a:t>
            </a:r>
          </a:p>
          <a:p>
            <a:pPr lvl="1"/>
            <a:r>
              <a:rPr lang="ja-JP" altLang="en-US" dirty="0" smtClean="0"/>
              <a:t>より拡張しやすい設計</a:t>
            </a:r>
          </a:p>
          <a:p>
            <a:pPr lvl="1"/>
            <a:r>
              <a:rPr lang="en-US" dirty="0" smtClean="0"/>
              <a:t>Win</a:t>
            </a:r>
            <a:r>
              <a:rPr lang="ja-JP" altLang="en-US" dirty="0" smtClean="0"/>
              <a:t>でも使えるように</a:t>
            </a:r>
          </a:p>
          <a:p>
            <a:pPr lvl="1"/>
            <a:r>
              <a:rPr lang="ja-JP" altLang="en-US" dirty="0" smtClean="0"/>
              <a:t>高速に</a:t>
            </a:r>
            <a:r>
              <a:rPr lang="en-US" altLang="ja-JP" dirty="0" smtClean="0"/>
              <a:t>IO</a:t>
            </a:r>
            <a:r>
              <a:rPr lang="ja-JP" altLang="en-US" dirty="0" smtClean="0"/>
              <a:t>とか</a:t>
            </a:r>
            <a:endParaRPr lang="en-US" altLang="ja-JP" dirty="0" smtClean="0"/>
          </a:p>
          <a:p>
            <a:pPr lvl="1"/>
            <a:r>
              <a:rPr lang="ja-JP" altLang="en-US" dirty="0" smtClean="0"/>
              <a:t>同期、非同期、なにそれ</a:t>
            </a: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68</a:t>
            </a:fld>
            <a:endParaRPr lang="en-US"/>
          </a:p>
        </p:txBody>
      </p:sp>
    </p:spTree>
    <p:extLst>
      <p:ext uri="{BB962C8B-B14F-4D97-AF65-F5344CB8AC3E}">
        <p14:creationId xmlns:p14="http://schemas.microsoft.com/office/powerpoint/2010/main" val="26219111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ラボユースまとめ</a:t>
            </a:r>
            <a:endParaRPr lang="en-US" dirty="0"/>
          </a:p>
        </p:txBody>
      </p:sp>
      <p:sp>
        <p:nvSpPr>
          <p:cNvPr id="3" name="Content Placeholder 2"/>
          <p:cNvSpPr>
            <a:spLocks noGrp="1"/>
          </p:cNvSpPr>
          <p:nvPr>
            <p:ph idx="1"/>
          </p:nvPr>
        </p:nvSpPr>
        <p:spPr>
          <a:xfrm>
            <a:off x="5355771" y="1181100"/>
            <a:ext cx="3661228" cy="4827814"/>
          </a:xfrm>
        </p:spPr>
        <p:txBody>
          <a:bodyPr/>
          <a:lstStyle/>
          <a:p>
            <a:endParaRPr lang="en-US" altLang="ja-JP" dirty="0" smtClean="0"/>
          </a:p>
          <a:p>
            <a:r>
              <a:rPr lang="ja-JP" altLang="en-US" dirty="0" smtClean="0"/>
              <a:t>ビシバシたくさん指摘してくださるので学ぶことが多い</a:t>
            </a:r>
          </a:p>
          <a:p>
            <a:endParaRPr lang="ja-JP" altLang="en-US" dirty="0" smtClean="0"/>
          </a:p>
          <a:p>
            <a:r>
              <a:rPr lang="ja-JP" altLang="en-US" dirty="0" smtClean="0"/>
              <a:t>鬼軍曹</a:t>
            </a:r>
            <a:r>
              <a:rPr lang="en-US" altLang="ja-JP" dirty="0" smtClean="0"/>
              <a:t>…</a:t>
            </a:r>
          </a:p>
          <a:p>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69</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00" y="1181100"/>
            <a:ext cx="5088585" cy="4660900"/>
          </a:xfrm>
          <a:prstGeom prst="rect">
            <a:avLst/>
          </a:prstGeom>
        </p:spPr>
      </p:pic>
    </p:spTree>
    <p:extLst>
      <p:ext uri="{BB962C8B-B14F-4D97-AF65-F5344CB8AC3E}">
        <p14:creationId xmlns:p14="http://schemas.microsoft.com/office/powerpoint/2010/main" val="5412110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LibPGEN</a:t>
            </a:r>
            <a:r>
              <a:rPr lang="ja-JP" altLang="en-US" dirty="0" smtClean="0"/>
              <a:t>とは</a:t>
            </a:r>
            <a:endParaRPr lang="en-US" dirty="0"/>
          </a:p>
        </p:txBody>
      </p:sp>
      <p:sp>
        <p:nvSpPr>
          <p:cNvPr id="3" name="Content Placeholder 2"/>
          <p:cNvSpPr>
            <a:spLocks noGrp="1"/>
          </p:cNvSpPr>
          <p:nvPr>
            <p:ph idx="1"/>
          </p:nvPr>
        </p:nvSpPr>
        <p:spPr/>
        <p:txBody>
          <a:bodyPr/>
          <a:lstStyle/>
          <a:p>
            <a:r>
              <a:rPr lang="en-US" dirty="0" smtClean="0"/>
              <a:t>C++11</a:t>
            </a:r>
            <a:r>
              <a:rPr lang="ja-JP" altLang="en-US" dirty="0" smtClean="0"/>
              <a:t>で開発しているパケット解析のライブラリ</a:t>
            </a:r>
            <a:endParaRPr lang="en-US" altLang="ja-JP" dirty="0" smtClean="0"/>
          </a:p>
          <a:p>
            <a:r>
              <a:rPr lang="en-US" altLang="ja-JP" dirty="0" smtClean="0"/>
              <a:t>Linux, BSD</a:t>
            </a:r>
            <a:r>
              <a:rPr lang="ja-JP" altLang="en-US" dirty="0" smtClean="0"/>
              <a:t>で動作</a:t>
            </a:r>
          </a:p>
          <a:p>
            <a:r>
              <a:rPr lang="ja-JP" altLang="en-US" dirty="0" smtClean="0"/>
              <a:t>パケット解析についてのあらゆる作業をサポート</a:t>
            </a:r>
            <a:r>
              <a:rPr lang="en-US" altLang="ja-JP" dirty="0" smtClean="0"/>
              <a:t> (</a:t>
            </a:r>
            <a:r>
              <a:rPr lang="ja-JP" altLang="en-US" dirty="0" smtClean="0"/>
              <a:t>後述</a:t>
            </a:r>
            <a:r>
              <a:rPr lang="en-US" altLang="ja-JP" dirty="0" smtClean="0"/>
              <a:t>)</a:t>
            </a:r>
            <a:endParaRPr lang="ja-JP" altLang="en-US" dirty="0" smtClean="0"/>
          </a:p>
          <a:p>
            <a:r>
              <a:rPr lang="ja-JP" altLang="en-US" dirty="0" smtClean="0"/>
              <a:t>拡張がしやすい設計</a:t>
            </a:r>
          </a:p>
          <a:p>
            <a:pPr lvl="1"/>
            <a:r>
              <a:rPr lang="ja-JP" altLang="en-US" dirty="0" smtClean="0"/>
              <a:t>新たなプロトコルに対しての拡張が容易</a:t>
            </a:r>
            <a:r>
              <a:rPr lang="en-US" altLang="ja-JP" dirty="0" smtClean="0"/>
              <a:t> (</a:t>
            </a:r>
            <a:r>
              <a:rPr lang="ja-JP" altLang="en-US" dirty="0" smtClean="0"/>
              <a:t>後述</a:t>
            </a:r>
            <a:r>
              <a:rPr lang="en-US" altLang="ja-JP" dirty="0" smtClean="0"/>
              <a:t>)</a:t>
            </a: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7</a:t>
            </a:fld>
            <a:endParaRPr lang="en-US"/>
          </a:p>
        </p:txBody>
      </p:sp>
    </p:spTree>
    <p:extLst>
      <p:ext uri="{BB962C8B-B14F-4D97-AF65-F5344CB8AC3E}">
        <p14:creationId xmlns:p14="http://schemas.microsoft.com/office/powerpoint/2010/main" val="150973376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ラボユースまとめ</a:t>
            </a:r>
            <a:endParaRPr lang="en-US" dirty="0"/>
          </a:p>
        </p:txBody>
      </p:sp>
      <p:sp>
        <p:nvSpPr>
          <p:cNvPr id="3" name="Content Placeholder 2"/>
          <p:cNvSpPr>
            <a:spLocks noGrp="1"/>
          </p:cNvSpPr>
          <p:nvPr>
            <p:ph idx="1"/>
          </p:nvPr>
        </p:nvSpPr>
        <p:spPr/>
        <p:txBody>
          <a:bodyPr/>
          <a:lstStyle/>
          <a:p>
            <a:r>
              <a:rPr lang="ja-JP" altLang="en-US" dirty="0" smtClean="0"/>
              <a:t>光成さんのコードレビュー、設計の考えが最も大きな収穫</a:t>
            </a:r>
          </a:p>
          <a:p>
            <a:endParaRPr lang="ja-JP" altLang="en-US" dirty="0" smtClean="0"/>
          </a:p>
          <a:p>
            <a:r>
              <a:rPr lang="ja-JP" altLang="en-US" dirty="0" smtClean="0"/>
              <a:t>前にも増して無力さ痛感</a:t>
            </a:r>
          </a:p>
          <a:p>
            <a:pPr lvl="1"/>
            <a:r>
              <a:rPr lang="ja-JP" altLang="en-US" dirty="0" smtClean="0"/>
              <a:t>コードを読む力</a:t>
            </a:r>
          </a:p>
          <a:p>
            <a:pPr lvl="1"/>
            <a:r>
              <a:rPr lang="ja-JP" altLang="en-US" dirty="0" smtClean="0"/>
              <a:t>英語力</a:t>
            </a:r>
          </a:p>
          <a:p>
            <a:pPr lvl="1"/>
            <a:r>
              <a:rPr lang="ja-JP" altLang="en-US" dirty="0" smtClean="0"/>
              <a:t>エディタ力</a:t>
            </a:r>
            <a:r>
              <a:rPr lang="en-US" altLang="ja-JP" dirty="0" smtClean="0"/>
              <a:t> </a:t>
            </a:r>
            <a:endParaRPr lang="ja-JP" altLang="en-US" dirty="0" smtClean="0"/>
          </a:p>
          <a:p>
            <a:pPr lvl="1"/>
            <a:r>
              <a:rPr lang="ja-JP" altLang="en-US" dirty="0" smtClean="0"/>
              <a:t>スマートなコードを書く力</a:t>
            </a:r>
            <a:endParaRPr lang="en-US" dirty="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70</a:t>
            </a:fld>
            <a:endParaRPr lang="en-US"/>
          </a:p>
        </p:txBody>
      </p:sp>
    </p:spTree>
    <p:extLst>
      <p:ext uri="{BB962C8B-B14F-4D97-AF65-F5344CB8AC3E}">
        <p14:creationId xmlns:p14="http://schemas.microsoft.com/office/powerpoint/2010/main" val="77623307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ラボユースまとめ</a:t>
            </a:r>
            <a:endParaRPr lang="en-US" dirty="0"/>
          </a:p>
        </p:txBody>
      </p:sp>
      <p:sp>
        <p:nvSpPr>
          <p:cNvPr id="3" name="Content Placeholder 2"/>
          <p:cNvSpPr>
            <a:spLocks noGrp="1"/>
          </p:cNvSpPr>
          <p:nvPr>
            <p:ph idx="1"/>
          </p:nvPr>
        </p:nvSpPr>
        <p:spPr/>
        <p:txBody>
          <a:bodyPr/>
          <a:lstStyle/>
          <a:p>
            <a:r>
              <a:rPr lang="ja-JP" altLang="en-US" dirty="0" smtClean="0"/>
              <a:t>サイボウズ・ラボ社様のサポートで楽しく春休みを過ごすこ</a:t>
            </a:r>
            <a:r>
              <a:rPr lang="en-US" altLang="ja-JP" dirty="0" smtClean="0"/>
              <a:t/>
            </a:r>
            <a:br>
              <a:rPr lang="en-US" altLang="ja-JP" dirty="0" smtClean="0"/>
            </a:br>
            <a:r>
              <a:rPr lang="en-US" altLang="ja-JP" dirty="0" smtClean="0"/>
              <a:t>  </a:t>
            </a:r>
            <a:r>
              <a:rPr lang="ja-JP" altLang="en-US" dirty="0" smtClean="0"/>
              <a:t>とができました</a:t>
            </a:r>
          </a:p>
          <a:p>
            <a:endParaRPr lang="ja-JP" altLang="en-US" dirty="0"/>
          </a:p>
          <a:p>
            <a:r>
              <a:rPr lang="ja-JP" altLang="en-US" dirty="0" smtClean="0"/>
              <a:t>特にメンターとしてご指導をしてくださった光成さん、</a:t>
            </a:r>
            <a:r>
              <a:rPr lang="en-US" altLang="ja-JP" dirty="0" smtClean="0"/>
              <a:t/>
            </a:r>
            <a:br>
              <a:rPr lang="en-US" altLang="ja-JP" dirty="0" smtClean="0"/>
            </a:br>
            <a:r>
              <a:rPr lang="en-US" altLang="ja-JP" dirty="0" smtClean="0"/>
              <a:t>  </a:t>
            </a:r>
            <a:r>
              <a:rPr lang="ja-JP" altLang="en-US" dirty="0" smtClean="0"/>
              <a:t>ありがとうございました。</a:t>
            </a:r>
          </a:p>
          <a:p>
            <a:endParaRPr lang="ja-JP" altLang="en-US" dirty="0" smtClean="0"/>
          </a:p>
          <a:p>
            <a:r>
              <a:rPr lang="ja-JP" altLang="en-US" dirty="0" smtClean="0"/>
              <a:t>セキュリティ・キャンプ講師陣、修了生の方にも意見やアド</a:t>
            </a:r>
            <a:r>
              <a:rPr lang="en-US" altLang="ja-JP" dirty="0" smtClean="0"/>
              <a:t/>
            </a:r>
            <a:br>
              <a:rPr lang="en-US" altLang="ja-JP" dirty="0" smtClean="0"/>
            </a:br>
            <a:r>
              <a:rPr lang="en-US" altLang="ja-JP" dirty="0" smtClean="0"/>
              <a:t>  </a:t>
            </a:r>
            <a:r>
              <a:rPr lang="ja-JP" altLang="en-US" dirty="0" smtClean="0"/>
              <a:t>バイスをいただきました、ありがとうございます。</a:t>
            </a:r>
          </a:p>
          <a:p>
            <a:endParaRPr lang="ja-JP" altLang="en-US" dirty="0"/>
          </a:p>
          <a:p>
            <a:r>
              <a:rPr lang="en-US" altLang="ja-JP" dirty="0" err="1" smtClean="0"/>
              <a:t>Github</a:t>
            </a:r>
            <a:r>
              <a:rPr lang="en-US" altLang="ja-JP" dirty="0" smtClean="0"/>
              <a:t>: slankdev/</a:t>
            </a:r>
            <a:r>
              <a:rPr lang="en-US" altLang="ja-JP" dirty="0" err="1" smtClean="0"/>
              <a:t>libpgen</a:t>
            </a:r>
            <a:endParaRPr lang="en-US" altLang="ja-JP" dirty="0" smtClean="0"/>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71</a:t>
            </a:fld>
            <a:endParaRPr lang="en-US"/>
          </a:p>
        </p:txBody>
      </p:sp>
    </p:spTree>
    <p:extLst>
      <p:ext uri="{BB962C8B-B14F-4D97-AF65-F5344CB8AC3E}">
        <p14:creationId xmlns:p14="http://schemas.microsoft.com/office/powerpoint/2010/main" val="102817596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x-none" smtClean="0"/>
              <a:t>3/30/16</a:t>
            </a:r>
            <a:endParaRPr lang="en-US"/>
          </a:p>
        </p:txBody>
      </p:sp>
      <p:sp>
        <p:nvSpPr>
          <p:cNvPr id="3" name="Footer Placeholder 2"/>
          <p:cNvSpPr>
            <a:spLocks noGrp="1"/>
          </p:cNvSpPr>
          <p:nvPr>
            <p:ph type="ftr" sz="quarter" idx="11"/>
          </p:nvPr>
        </p:nvSpPr>
        <p:spPr/>
        <p:txBody>
          <a:bodyPr/>
          <a:lstStyle/>
          <a:p>
            <a:r>
              <a:rPr lang="ja-JP" altLang="en-US" smtClean="0"/>
              <a:t>サイボウズ・ラボユース成果報告会</a:t>
            </a:r>
            <a:endParaRPr lang="en-US"/>
          </a:p>
        </p:txBody>
      </p:sp>
      <p:sp>
        <p:nvSpPr>
          <p:cNvPr id="4" name="Slide Number Placeholder 3"/>
          <p:cNvSpPr>
            <a:spLocks noGrp="1"/>
          </p:cNvSpPr>
          <p:nvPr>
            <p:ph type="sldNum" sz="quarter" idx="12"/>
          </p:nvPr>
        </p:nvSpPr>
        <p:spPr/>
        <p:txBody>
          <a:bodyPr/>
          <a:lstStyle/>
          <a:p>
            <a:fld id="{CC15D400-9C14-254D-84D7-AF2EB5526E40}" type="slidenum">
              <a:rPr lang="en-US" smtClean="0"/>
              <a:t>72</a:t>
            </a:fld>
            <a:endParaRPr lang="en-US"/>
          </a:p>
        </p:txBody>
      </p:sp>
      <p:sp>
        <p:nvSpPr>
          <p:cNvPr id="5" name="TextBox 4"/>
          <p:cNvSpPr txBox="1"/>
          <p:nvPr/>
        </p:nvSpPr>
        <p:spPr>
          <a:xfrm>
            <a:off x="761365" y="3070860"/>
            <a:ext cx="8201025" cy="1938992"/>
          </a:xfrm>
          <a:prstGeom prst="rect">
            <a:avLst/>
          </a:prstGeom>
          <a:noFill/>
        </p:spPr>
        <p:txBody>
          <a:bodyPr wrap="square" rtlCol="0">
            <a:spAutoFit/>
          </a:bodyPr>
          <a:lstStyle/>
          <a:p>
            <a:r>
              <a:rPr lang="nl-NL" sz="3000" dirty="0">
                <a:latin typeface="Ricty" charset="0"/>
                <a:ea typeface="Ricty" charset="0"/>
                <a:cs typeface="Ricty" charset="0"/>
              </a:rPr>
              <a:t>aabb ccdd eeff 0011  2233 4455 </a:t>
            </a:r>
            <a:r>
              <a:rPr lang="nl-NL" sz="3000" dirty="0">
                <a:solidFill>
                  <a:srgbClr val="C00000"/>
                </a:solidFill>
                <a:latin typeface="Ricty" charset="0"/>
                <a:ea typeface="Ricty" charset="0"/>
                <a:cs typeface="Ricty" charset="0"/>
              </a:rPr>
              <a:t>0800</a:t>
            </a:r>
            <a:r>
              <a:rPr lang="nl-NL" sz="3000" dirty="0">
                <a:latin typeface="Ricty" charset="0"/>
                <a:ea typeface="Ricty" charset="0"/>
                <a:cs typeface="Ricty" charset="0"/>
              </a:rPr>
              <a:t> 4500</a:t>
            </a:r>
          </a:p>
          <a:p>
            <a:r>
              <a:rPr lang="nl-NL" sz="3000" dirty="0">
                <a:latin typeface="Ricty" charset="0"/>
                <a:ea typeface="Ricty" charset="0"/>
                <a:cs typeface="Ricty" charset="0"/>
              </a:rPr>
              <a:t>2800 0001 0000 40</a:t>
            </a:r>
            <a:r>
              <a:rPr lang="nl-NL" sz="3000" dirty="0">
                <a:solidFill>
                  <a:srgbClr val="C00000"/>
                </a:solidFill>
                <a:latin typeface="Ricty" charset="0"/>
                <a:ea typeface="Ricty" charset="0"/>
                <a:cs typeface="Ricty" charset="0"/>
              </a:rPr>
              <a:t>06</a:t>
            </a:r>
            <a:r>
              <a:rPr lang="nl-NL" sz="3000" dirty="0">
                <a:latin typeface="Ricty" charset="0"/>
                <a:ea typeface="Ricty" charset="0"/>
                <a:cs typeface="Ricty" charset="0"/>
              </a:rPr>
              <a:t>  b9a2 c0a8 b302 c0a8</a:t>
            </a:r>
          </a:p>
          <a:p>
            <a:r>
              <a:rPr lang="nl-NL" sz="3000" dirty="0">
                <a:latin typeface="Ricty" charset="0"/>
                <a:ea typeface="Ricty" charset="0"/>
                <a:cs typeface="Ricty" charset="0"/>
              </a:rPr>
              <a:t>6501 3039 3039 0000  0000 0000 0000 50</a:t>
            </a:r>
            <a:r>
              <a:rPr lang="nl-NL" sz="3000" dirty="0">
                <a:solidFill>
                  <a:srgbClr val="C00000"/>
                </a:solidFill>
                <a:latin typeface="Ricty" charset="0"/>
                <a:ea typeface="Ricty" charset="0"/>
                <a:cs typeface="Ricty" charset="0"/>
              </a:rPr>
              <a:t>01</a:t>
            </a:r>
          </a:p>
          <a:p>
            <a:r>
              <a:rPr lang="nl-NL" sz="3000" dirty="0">
                <a:latin typeface="Ricty" charset="0"/>
                <a:ea typeface="Ricty" charset="0"/>
                <a:cs typeface="Ricty" charset="0"/>
              </a:rPr>
              <a:t>2000 961c 0000 </a:t>
            </a:r>
            <a:endParaRPr lang="en-US" sz="3000" dirty="0">
              <a:latin typeface="Ricty" charset="0"/>
              <a:ea typeface="Ricty" charset="0"/>
              <a:cs typeface="Ricty" charset="0"/>
            </a:endParaRPr>
          </a:p>
        </p:txBody>
      </p:sp>
      <p:sp>
        <p:nvSpPr>
          <p:cNvPr id="6" name="Rectangle 5"/>
          <p:cNvSpPr/>
          <p:nvPr/>
        </p:nvSpPr>
        <p:spPr>
          <a:xfrm>
            <a:off x="1802189" y="1961495"/>
            <a:ext cx="5527474" cy="769441"/>
          </a:xfrm>
          <a:prstGeom prst="rect">
            <a:avLst/>
          </a:prstGeom>
          <a:noFill/>
        </p:spPr>
        <p:txBody>
          <a:bodyPr wrap="none" lIns="91440" tIns="45720" rIns="91440" bIns="45720">
            <a:spAutoFit/>
          </a:bodyPr>
          <a:lstStyle/>
          <a:p>
            <a:pPr algn="ctr"/>
            <a:r>
              <a:rPr lang="ja-JP" altLang="en-US" sz="4400" b="0" cap="none" spc="0" dirty="0" smtClean="0">
                <a:ln w="0"/>
                <a:solidFill>
                  <a:schemeClr val="accent1"/>
                </a:solidFill>
                <a:effectLst>
                  <a:outerShdw blurRad="38100" dist="25400" dir="5400000" algn="ctr" rotWithShape="0">
                    <a:srgbClr val="6E747A">
                      <a:alpha val="43000"/>
                    </a:srgbClr>
                  </a:outerShdw>
                </a:effectLst>
              </a:rPr>
              <a:t>ありがとうございました</a:t>
            </a:r>
            <a:endParaRPr lang="en-US" sz="4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4200817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LibPGEN</a:t>
            </a:r>
            <a:r>
              <a:rPr lang="ja-JP" altLang="en-US" dirty="0" smtClean="0"/>
              <a:t>の設計</a:t>
            </a:r>
            <a:endParaRPr lang="en-US" dirty="0"/>
          </a:p>
        </p:txBody>
      </p:sp>
      <p:sp>
        <p:nvSpPr>
          <p:cNvPr id="3" name="Content Placeholder 2"/>
          <p:cNvSpPr>
            <a:spLocks noGrp="1"/>
          </p:cNvSpPr>
          <p:nvPr>
            <p:ph idx="1"/>
          </p:nvPr>
        </p:nvSpPr>
        <p:spPr>
          <a:xfrm>
            <a:off x="139700" y="1181100"/>
            <a:ext cx="8877299" cy="549377"/>
          </a:xfrm>
        </p:spPr>
        <p:txBody>
          <a:bodyPr/>
          <a:lstStyle/>
          <a:p>
            <a:r>
              <a:rPr lang="en-US" dirty="0"/>
              <a:t> </a:t>
            </a:r>
            <a:r>
              <a:rPr lang="ja-JP" altLang="en-US" dirty="0" smtClean="0"/>
              <a:t>大きく分けて三つのコンポーネントに分かれてます</a:t>
            </a:r>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8</a:t>
            </a:fld>
            <a:endParaRPr lang="en-US"/>
          </a:p>
        </p:txBody>
      </p:sp>
      <p:sp>
        <p:nvSpPr>
          <p:cNvPr id="7" name="Rectangle 6"/>
          <p:cNvSpPr/>
          <p:nvPr/>
        </p:nvSpPr>
        <p:spPr>
          <a:xfrm>
            <a:off x="748683" y="4719486"/>
            <a:ext cx="7698658" cy="130769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marL="285750" indent="-285750">
              <a:buFont typeface="Arial" charset="0"/>
              <a:buChar char="•"/>
            </a:pPr>
            <a:r>
              <a:rPr lang="en-US" dirty="0" smtClean="0"/>
              <a:t> IO</a:t>
            </a:r>
            <a:endParaRPr lang="ja-JP" altLang="en-US" dirty="0" smtClean="0"/>
          </a:p>
          <a:p>
            <a:pPr marL="742950" lvl="1" indent="-285750">
              <a:buFont typeface="Arial" charset="0"/>
              <a:buChar char="•"/>
            </a:pPr>
            <a:r>
              <a:rPr lang="ja-JP" altLang="en-US" dirty="0" smtClean="0"/>
              <a:t>データをネットワークインターフェースや</a:t>
            </a:r>
            <a:r>
              <a:rPr lang="en-US" altLang="ja-JP" dirty="0" err="1" smtClean="0"/>
              <a:t>pcap</a:t>
            </a:r>
            <a:r>
              <a:rPr lang="en-US" altLang="ja-JP" dirty="0" smtClean="0"/>
              <a:t>, </a:t>
            </a:r>
            <a:r>
              <a:rPr lang="en-US" altLang="ja-JP" dirty="0" err="1" smtClean="0"/>
              <a:t>pcapng</a:t>
            </a:r>
            <a:r>
              <a:rPr lang="ja-JP" altLang="en-US" dirty="0" smtClean="0"/>
              <a:t>ファイルに</a:t>
            </a:r>
            <a:br>
              <a:rPr lang="ja-JP" altLang="en-US" dirty="0" smtClean="0"/>
            </a:br>
            <a:r>
              <a:rPr lang="ja-JP" altLang="en-US" dirty="0" smtClean="0"/>
              <a:t>入出力するクラス群</a:t>
            </a:r>
            <a:endParaRPr lang="en-US" altLang="ja-JP" dirty="0" smtClean="0"/>
          </a:p>
          <a:p>
            <a:pPr marL="742950" lvl="1" indent="-285750">
              <a:buFont typeface="Arial" charset="0"/>
              <a:buChar char="•"/>
            </a:pPr>
            <a:r>
              <a:rPr lang="en-US" dirty="0" err="1" smtClean="0"/>
              <a:t>pgen</a:t>
            </a:r>
            <a:r>
              <a:rPr lang="en-US" dirty="0" smtClean="0"/>
              <a:t>::</a:t>
            </a:r>
            <a:r>
              <a:rPr lang="en-US" dirty="0" err="1" smtClean="0"/>
              <a:t>net_stream</a:t>
            </a:r>
            <a:r>
              <a:rPr lang="en-US" dirty="0" smtClean="0"/>
              <a:t>, </a:t>
            </a:r>
            <a:r>
              <a:rPr lang="en-US" dirty="0" err="1" smtClean="0"/>
              <a:t>pgen</a:t>
            </a:r>
            <a:r>
              <a:rPr lang="en-US" dirty="0" smtClean="0"/>
              <a:t>::</a:t>
            </a:r>
            <a:r>
              <a:rPr lang="en-US" dirty="0" err="1" smtClean="0"/>
              <a:t>pcap_stream</a:t>
            </a:r>
            <a:r>
              <a:rPr lang="en-US" dirty="0" smtClean="0"/>
              <a:t> …</a:t>
            </a:r>
            <a:r>
              <a:rPr lang="en-US" dirty="0" err="1" smtClean="0"/>
              <a:t>etc</a:t>
            </a:r>
            <a:endParaRPr lang="en-US" dirty="0"/>
          </a:p>
        </p:txBody>
      </p:sp>
      <p:sp>
        <p:nvSpPr>
          <p:cNvPr id="8" name="Rectangle 7"/>
          <p:cNvSpPr/>
          <p:nvPr/>
        </p:nvSpPr>
        <p:spPr>
          <a:xfrm>
            <a:off x="748683" y="3293804"/>
            <a:ext cx="7698658" cy="130769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marL="285750" indent="-285750">
              <a:buFont typeface="Arial" charset="0"/>
              <a:buChar char="•"/>
            </a:pPr>
            <a:r>
              <a:rPr lang="en-US" dirty="0" smtClean="0"/>
              <a:t>Core</a:t>
            </a:r>
            <a:endParaRPr lang="ja-JP" altLang="en-US" dirty="0" smtClean="0"/>
          </a:p>
          <a:p>
            <a:pPr marL="742950" lvl="1" indent="-285750">
              <a:buFont typeface="Arial" charset="0"/>
              <a:buChar char="•"/>
            </a:pPr>
            <a:r>
              <a:rPr lang="ja-JP" altLang="en-US" dirty="0" smtClean="0"/>
              <a:t>パケットやアドレスのバイナリを解析したり、変更したりする部分</a:t>
            </a:r>
          </a:p>
          <a:p>
            <a:pPr marL="742950" lvl="1" indent="-285750">
              <a:buFont typeface="Arial" charset="0"/>
              <a:buChar char="•"/>
            </a:pPr>
            <a:r>
              <a:rPr lang="en-US" dirty="0" err="1" smtClean="0"/>
              <a:t>pgen</a:t>
            </a:r>
            <a:r>
              <a:rPr lang="en-US" dirty="0" smtClean="0"/>
              <a:t>::</a:t>
            </a:r>
            <a:r>
              <a:rPr lang="en-US" dirty="0" err="1" smtClean="0"/>
              <a:t>ethernet</a:t>
            </a:r>
            <a:r>
              <a:rPr lang="en-US" dirty="0" smtClean="0"/>
              <a:t>, </a:t>
            </a:r>
            <a:r>
              <a:rPr lang="en-US" dirty="0" err="1" smtClean="0"/>
              <a:t>pgen</a:t>
            </a:r>
            <a:r>
              <a:rPr lang="en-US" dirty="0" smtClean="0"/>
              <a:t>::</a:t>
            </a:r>
            <a:r>
              <a:rPr lang="en-US" dirty="0" err="1" smtClean="0"/>
              <a:t>ip</a:t>
            </a:r>
            <a:r>
              <a:rPr lang="en-US" dirty="0" smtClean="0"/>
              <a:t>, …</a:t>
            </a:r>
            <a:r>
              <a:rPr lang="en-US" dirty="0" err="1" smtClean="0"/>
              <a:t>etc</a:t>
            </a:r>
            <a:endParaRPr lang="en-US" dirty="0"/>
          </a:p>
        </p:txBody>
      </p:sp>
      <p:sp>
        <p:nvSpPr>
          <p:cNvPr id="9" name="Rectangle 8"/>
          <p:cNvSpPr/>
          <p:nvPr/>
        </p:nvSpPr>
        <p:spPr>
          <a:xfrm>
            <a:off x="748683" y="1868122"/>
            <a:ext cx="7698658" cy="130769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marL="285750" indent="-285750">
              <a:buFont typeface="Arial" charset="0"/>
              <a:buChar char="•"/>
            </a:pPr>
            <a:r>
              <a:rPr lang="en-US" dirty="0" smtClean="0"/>
              <a:t>Module</a:t>
            </a:r>
          </a:p>
          <a:p>
            <a:pPr marL="742950" lvl="1" indent="-285750">
              <a:buFont typeface="Arial" charset="0"/>
              <a:buChar char="•"/>
            </a:pPr>
            <a:r>
              <a:rPr lang="en-US" dirty="0" smtClean="0"/>
              <a:t>Core, IO</a:t>
            </a:r>
            <a:r>
              <a:rPr lang="ja-JP" altLang="en-US" dirty="0" smtClean="0"/>
              <a:t>を使って書かれたモジュール群</a:t>
            </a:r>
          </a:p>
          <a:p>
            <a:pPr marL="742950" lvl="1" indent="-285750">
              <a:buFont typeface="Arial" charset="0"/>
              <a:buChar char="•"/>
            </a:pPr>
            <a:r>
              <a:rPr lang="ja-JP" altLang="en-US" dirty="0" smtClean="0"/>
              <a:t>めんどくさい作業をまとめてやってくれるクラスや関数群</a:t>
            </a:r>
          </a:p>
          <a:p>
            <a:pPr marL="742950" lvl="1" indent="-285750">
              <a:buFont typeface="Arial" charset="0"/>
              <a:buChar char="•"/>
            </a:pPr>
            <a:r>
              <a:rPr lang="ja-JP" altLang="en-US" dirty="0" smtClean="0"/>
              <a:t>説明は省略</a:t>
            </a:r>
            <a:endParaRPr lang="en-US" dirty="0" smtClean="0"/>
          </a:p>
        </p:txBody>
      </p:sp>
    </p:spTree>
    <p:extLst>
      <p:ext uri="{BB962C8B-B14F-4D97-AF65-F5344CB8AC3E}">
        <p14:creationId xmlns:p14="http://schemas.microsoft.com/office/powerpoint/2010/main" val="4756124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LibPGEN: IO</a:t>
            </a:r>
            <a:endParaRPr lang="en-US" dirty="0"/>
          </a:p>
        </p:txBody>
      </p:sp>
      <p:sp>
        <p:nvSpPr>
          <p:cNvPr id="3" name="Content Placeholder 2"/>
          <p:cNvSpPr>
            <a:spLocks noGrp="1"/>
          </p:cNvSpPr>
          <p:nvPr>
            <p:ph idx="1"/>
          </p:nvPr>
        </p:nvSpPr>
        <p:spPr/>
        <p:txBody>
          <a:bodyPr>
            <a:normAutofit lnSpcReduction="10000"/>
          </a:bodyPr>
          <a:lstStyle/>
          <a:p>
            <a:r>
              <a:rPr lang="ja-JP" altLang="en-US" dirty="0" smtClean="0"/>
              <a:t>幾つかのインターフェースを触れる</a:t>
            </a:r>
          </a:p>
          <a:p>
            <a:pPr lvl="1"/>
            <a:r>
              <a:rPr lang="ja-JP" altLang="en-US" dirty="0" smtClean="0"/>
              <a:t>ネットワークインターフェース</a:t>
            </a:r>
            <a:endParaRPr lang="en-US" dirty="0" smtClean="0"/>
          </a:p>
          <a:p>
            <a:pPr lvl="1"/>
            <a:r>
              <a:rPr lang="en-US" dirty="0" err="1" smtClean="0"/>
              <a:t>pcap</a:t>
            </a:r>
            <a:r>
              <a:rPr lang="ja-JP" altLang="en-US" dirty="0" smtClean="0"/>
              <a:t>ファイル</a:t>
            </a:r>
          </a:p>
          <a:p>
            <a:pPr lvl="1"/>
            <a:r>
              <a:rPr lang="en-US" dirty="0" err="1" smtClean="0"/>
              <a:t>pcapng</a:t>
            </a:r>
            <a:r>
              <a:rPr lang="ja-JP" altLang="en-US" dirty="0" smtClean="0"/>
              <a:t>ファイル</a:t>
            </a:r>
            <a:r>
              <a:rPr lang="en-US" altLang="ja-JP" dirty="0" smtClean="0"/>
              <a:t>  </a:t>
            </a:r>
            <a:r>
              <a:rPr lang="en-US" altLang="ja-JP" dirty="0"/>
              <a:t> </a:t>
            </a:r>
            <a:r>
              <a:rPr lang="en-US" altLang="ja-JP" dirty="0" smtClean="0"/>
              <a:t>     </a:t>
            </a:r>
            <a:r>
              <a:rPr lang="ja-JP" altLang="en-US" dirty="0" smtClean="0"/>
              <a:t>　　も完全対応ではない</a:t>
            </a:r>
            <a:r>
              <a:rPr lang="en-US" altLang="ja-JP" dirty="0" smtClean="0"/>
              <a:t> (</a:t>
            </a:r>
            <a:r>
              <a:rPr lang="ja-JP" altLang="en-US" dirty="0" smtClean="0"/>
              <a:t>最新版は知りません</a:t>
            </a:r>
            <a:r>
              <a:rPr lang="en-US" altLang="ja-JP" dirty="0" smtClean="0"/>
              <a:t>)</a:t>
            </a:r>
            <a:endParaRPr lang="ja-JP" altLang="en-US" dirty="0" smtClean="0"/>
          </a:p>
          <a:p>
            <a:endParaRPr lang="en-US" dirty="0" smtClean="0">
              <a:solidFill>
                <a:srgbClr val="FF0000"/>
              </a:solidFill>
            </a:endParaRPr>
          </a:p>
          <a:p>
            <a:endParaRPr lang="en-US" dirty="0">
              <a:solidFill>
                <a:srgbClr val="FF0000"/>
              </a:solidFill>
            </a:endParaRPr>
          </a:p>
          <a:p>
            <a:endParaRPr lang="en-US" dirty="0" smtClean="0">
              <a:solidFill>
                <a:srgbClr val="FF0000"/>
              </a:solidFill>
            </a:endParaRPr>
          </a:p>
          <a:p>
            <a:endParaRPr lang="en-US" dirty="0">
              <a:solidFill>
                <a:srgbClr val="FF0000"/>
              </a:solidFill>
            </a:endParaRPr>
          </a:p>
          <a:p>
            <a:r>
              <a:rPr lang="ja-JP" altLang="en-US" dirty="0" smtClean="0">
                <a:solidFill>
                  <a:schemeClr val="bg2">
                    <a:lumMod val="10000"/>
                  </a:schemeClr>
                </a:solidFill>
              </a:rPr>
              <a:t>ストリームクラスとして実装</a:t>
            </a:r>
            <a:endParaRPr lang="en-US" dirty="0" smtClean="0">
              <a:solidFill>
                <a:schemeClr val="bg2">
                  <a:lumMod val="10000"/>
                </a:schemeClr>
              </a:solidFill>
            </a:endParaRPr>
          </a:p>
          <a:p>
            <a:r>
              <a:rPr lang="en-US" dirty="0" smtClean="0">
                <a:solidFill>
                  <a:schemeClr val="tx2">
                    <a:lumMod val="50000"/>
                  </a:schemeClr>
                </a:solidFill>
              </a:rPr>
              <a:t>OS</a:t>
            </a:r>
            <a:r>
              <a:rPr lang="ja-JP" altLang="en-US" dirty="0" smtClean="0">
                <a:solidFill>
                  <a:schemeClr val="tx2">
                    <a:lumMod val="50000"/>
                  </a:schemeClr>
                </a:solidFill>
              </a:rPr>
              <a:t>ごとの実装の違いを吸収</a:t>
            </a:r>
          </a:p>
        </p:txBody>
      </p:sp>
      <p:sp>
        <p:nvSpPr>
          <p:cNvPr id="4" name="Date Placeholder 3"/>
          <p:cNvSpPr>
            <a:spLocks noGrp="1"/>
          </p:cNvSpPr>
          <p:nvPr>
            <p:ph type="dt" sz="half" idx="10"/>
          </p:nvPr>
        </p:nvSpPr>
        <p:spPr/>
        <p:txBody>
          <a:bodyPr/>
          <a:lstStyle/>
          <a:p>
            <a:r>
              <a:rPr lang="x-none" smtClean="0"/>
              <a:t>3/30/16</a:t>
            </a:r>
            <a:endParaRPr lang="en-US"/>
          </a:p>
        </p:txBody>
      </p:sp>
      <p:sp>
        <p:nvSpPr>
          <p:cNvPr id="5" name="Footer Placeholder 4"/>
          <p:cNvSpPr>
            <a:spLocks noGrp="1"/>
          </p:cNvSpPr>
          <p:nvPr>
            <p:ph type="ftr" sz="quarter" idx="11"/>
          </p:nvPr>
        </p:nvSpPr>
        <p:spPr/>
        <p:txBody>
          <a:bodyPr/>
          <a:lstStyle/>
          <a:p>
            <a:r>
              <a:rPr lang="ja-JP" altLang="en-US" smtClean="0"/>
              <a:t>サイボウズ・ラボユース成果報告会</a:t>
            </a:r>
            <a:endParaRPr lang="en-US"/>
          </a:p>
        </p:txBody>
      </p:sp>
      <p:sp>
        <p:nvSpPr>
          <p:cNvPr id="6" name="Slide Number Placeholder 5"/>
          <p:cNvSpPr>
            <a:spLocks noGrp="1"/>
          </p:cNvSpPr>
          <p:nvPr>
            <p:ph type="sldNum" sz="quarter" idx="12"/>
          </p:nvPr>
        </p:nvSpPr>
        <p:spPr/>
        <p:txBody>
          <a:bodyPr/>
          <a:lstStyle/>
          <a:p>
            <a:fld id="{CC15D400-9C14-254D-84D7-AF2EB5526E40}" type="slidenum">
              <a:rPr lang="en-US" smtClean="0"/>
              <a:t>9</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3371" y="2212682"/>
            <a:ext cx="450327" cy="45032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9130" y="2759052"/>
            <a:ext cx="4256668" cy="1690592"/>
          </a:xfrm>
          <a:prstGeom prst="rect">
            <a:avLst/>
          </a:prstGeom>
        </p:spPr>
      </p:pic>
    </p:spTree>
    <p:extLst>
      <p:ext uri="{BB962C8B-B14F-4D97-AF65-F5344CB8AC3E}">
        <p14:creationId xmlns:p14="http://schemas.microsoft.com/office/powerpoint/2010/main" val="1194875561"/>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Presentation1" id="{C81FCF84-2EB8-9D46-938C-A728F57AA860}" vid="{F143073E-5797-0647-B311-B8BF7CA7E76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session</Template>
  <TotalTime>1651</TotalTime>
  <Words>2752</Words>
  <Application>Microsoft Macintosh PowerPoint</Application>
  <PresentationFormat>On-screen Show (4:3)</PresentationFormat>
  <Paragraphs>862</Paragraphs>
  <Slides>72</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72</vt:i4>
      </vt:variant>
    </vt:vector>
  </HeadingPairs>
  <TitlesOfParts>
    <vt:vector size="81" baseType="lpstr">
      <vt:lpstr>Calibri</vt:lpstr>
      <vt:lpstr>Calibri Light</vt:lpstr>
      <vt:lpstr>Courier New</vt:lpstr>
      <vt:lpstr>Hack</vt:lpstr>
      <vt:lpstr>MS PGothic</vt:lpstr>
      <vt:lpstr>ＭＳ Ｐゴシック</vt:lpstr>
      <vt:lpstr>Ricty</vt:lpstr>
      <vt:lpstr>Arial</vt:lpstr>
      <vt:lpstr>Retrospect</vt:lpstr>
      <vt:lpstr> 拡張可能な パケット解析ライブラリ開発</vt:lpstr>
      <vt:lpstr>自己紹介</vt:lpstr>
      <vt:lpstr>サイボウズ・ラボユース 第5期</vt:lpstr>
      <vt:lpstr>注意</vt:lpstr>
      <vt:lpstr>Agenda</vt:lpstr>
      <vt:lpstr>Agenda</vt:lpstr>
      <vt:lpstr>LibPGENとは</vt:lpstr>
      <vt:lpstr>LibPGENの設計</vt:lpstr>
      <vt:lpstr>LibPGEN: IO</vt:lpstr>
      <vt:lpstr>OSのごとの実装の違いを吸収</vt:lpstr>
      <vt:lpstr>PowerPoint Presentation</vt:lpstr>
      <vt:lpstr>PF_PACKETでのreadの挙動</vt:lpstr>
      <vt:lpstr>BPFでのreadの挙動</vt:lpstr>
      <vt:lpstr>LibPGENでの実装 (BSD用)</vt:lpstr>
      <vt:lpstr>PowerPoint Presentation</vt:lpstr>
      <vt:lpstr>LibPGEN: Core</vt:lpstr>
      <vt:lpstr>LibPGEN: Core</vt:lpstr>
      <vt:lpstr>Agenda</vt:lpstr>
      <vt:lpstr>簡単に使う</vt:lpstr>
      <vt:lpstr>ARPing プログラム</vt:lpstr>
      <vt:lpstr>ARPing プログラム</vt:lpstr>
      <vt:lpstr>ARPing プログラム</vt:lpstr>
      <vt:lpstr>ARPing プログラム</vt:lpstr>
      <vt:lpstr>ARPing プログラム</vt:lpstr>
      <vt:lpstr>ARPing プログラム</vt:lpstr>
      <vt:lpstr>ARPing プログラム</vt:lpstr>
      <vt:lpstr>ARPing プログラム</vt:lpstr>
      <vt:lpstr>ARPing プログラム</vt:lpstr>
      <vt:lpstr>Agenda</vt:lpstr>
      <vt:lpstr>LibPGEN: 拡張性</vt:lpstr>
      <vt:lpstr>拡張性</vt:lpstr>
      <vt:lpstr>拡張性</vt:lpstr>
      <vt:lpstr>新プロトコルのパケットクラスの実装</vt:lpstr>
      <vt:lpstr>パケットクラスの継承関係</vt:lpstr>
      <vt:lpstr>パケットクラスの継承関係</vt:lpstr>
      <vt:lpstr>パケットクラスのメンバ関数</vt:lpstr>
      <vt:lpstr>ヘッダクラスの継承関係</vt:lpstr>
      <vt:lpstr>ヘッダクラスの継承関係</vt:lpstr>
      <vt:lpstr>ヘッダクラスのメンバ関数</vt:lpstr>
      <vt:lpstr>ヘッダクラスとパケットクラスの関係</vt:lpstr>
      <vt:lpstr>ヘッダクラスとパケットクラスの関係</vt:lpstr>
      <vt:lpstr>新プロトコルでパケットクラスの実装</vt:lpstr>
      <vt:lpstr>UDPパケットクラスの構造</vt:lpstr>
      <vt:lpstr>UDPパケットクラスの構造</vt:lpstr>
      <vt:lpstr>UDPパケットクラスの構造</vt:lpstr>
      <vt:lpstr>UDPヘッダクラスの構造</vt:lpstr>
      <vt:lpstr>UDPヘッダクラスの構造</vt:lpstr>
      <vt:lpstr>UDPヘッダクラスの構造</vt:lpstr>
      <vt:lpstr>まとめると</vt:lpstr>
      <vt:lpstr>Agenda</vt:lpstr>
      <vt:lpstr>少しがっつり使う</vt:lpstr>
      <vt:lpstr>少しがっつり使う</vt:lpstr>
      <vt:lpstr>ズンドコプロトコル</vt:lpstr>
      <vt:lpstr>ズンドコプロトコル</vt:lpstr>
      <vt:lpstr>内容</vt:lpstr>
      <vt:lpstr>内容</vt:lpstr>
      <vt:lpstr>準備</vt:lpstr>
      <vt:lpstr>準備</vt:lpstr>
      <vt:lpstr>pgen::zundoko_headerクラス</vt:lpstr>
      <vt:lpstr>pgen::zundokoパケットクラス</vt:lpstr>
      <vt:lpstr>pgen::zundoko_header::read()</vt:lpstr>
      <vt:lpstr>pgen::zundoko_header::write()</vt:lpstr>
      <vt:lpstr>実験中</vt:lpstr>
      <vt:lpstr>実験中</vt:lpstr>
      <vt:lpstr>実行結果</vt:lpstr>
      <vt:lpstr>まとめ</vt:lpstr>
      <vt:lpstr>Agenda</vt:lpstr>
      <vt:lpstr>今後の展開</vt:lpstr>
      <vt:lpstr>ラボユースまとめ</vt:lpstr>
      <vt:lpstr>ラボユースまとめ</vt:lpstr>
      <vt:lpstr>ラボユースまとめ</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拡張可能な パケット解析ライブラリ開発</dc:title>
  <dc:creator>城倉弘樹</dc:creator>
  <cp:lastModifiedBy>城倉弘樹</cp:lastModifiedBy>
  <cp:revision>247</cp:revision>
  <cp:lastPrinted>2016-03-30T07:46:30Z</cp:lastPrinted>
  <dcterms:created xsi:type="dcterms:W3CDTF">2016-03-23T01:29:32Z</dcterms:created>
  <dcterms:modified xsi:type="dcterms:W3CDTF">2016-03-30T08:24:40Z</dcterms:modified>
</cp:coreProperties>
</file>